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58" r:id="rId4"/>
    <p:sldId id="259" r:id="rId5"/>
    <p:sldId id="261" r:id="rId6"/>
    <p:sldId id="274" r:id="rId7"/>
    <p:sldId id="271" r:id="rId8"/>
    <p:sldId id="273" r:id="rId9"/>
    <p:sldId id="263" r:id="rId10"/>
    <p:sldId id="265" r:id="rId11"/>
    <p:sldId id="264" r:id="rId12"/>
    <p:sldId id="272" r:id="rId13"/>
    <p:sldId id="270" r:id="rId14"/>
    <p:sldId id="266" r:id="rId15"/>
    <p:sldId id="269" r:id="rId16"/>
    <p:sldId id="268"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D6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3" d="100"/>
          <a:sy n="113" d="100"/>
        </p:scale>
        <p:origin x="45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4CD9708-BB45-4D52-ACCD-B301223F366F}" type="datetimeFigureOut">
              <a:rPr lang="en-GB" smtClean="0"/>
              <a:t>11/09/2025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EC3038-ABEB-4959-9E62-678D880362BB}" type="slidenum">
              <a:rPr lang="en-GB" smtClean="0"/>
              <a:t>‹#›</a:t>
            </a:fld>
            <a:endParaRPr lang="en-GB"/>
          </a:p>
        </p:txBody>
      </p:sp>
    </p:spTree>
    <p:extLst>
      <p:ext uri="{BB962C8B-B14F-4D97-AF65-F5344CB8AC3E}">
        <p14:creationId xmlns:p14="http://schemas.microsoft.com/office/powerpoint/2010/main" val="42091336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16388"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rebuchet MS" panose="020B0603020202020204" pitchFamily="34" charset="0"/>
                <a:cs typeface="Arial" panose="020B0604020202020204" pitchFamily="34" charset="0"/>
              </a:defRPr>
            </a:lvl1pPr>
            <a:lvl2pPr marL="742950" indent="-285750">
              <a:defRPr>
                <a:solidFill>
                  <a:schemeClr val="tx1"/>
                </a:solidFill>
                <a:latin typeface="Trebuchet MS" panose="020B0603020202020204" pitchFamily="34" charset="0"/>
                <a:cs typeface="Arial" panose="020B0604020202020204" pitchFamily="34" charset="0"/>
              </a:defRPr>
            </a:lvl2pPr>
            <a:lvl3pPr marL="1143000" indent="-228600">
              <a:defRPr>
                <a:solidFill>
                  <a:schemeClr val="tx1"/>
                </a:solidFill>
                <a:latin typeface="Trebuchet MS" panose="020B0603020202020204" pitchFamily="34" charset="0"/>
                <a:cs typeface="Arial" panose="020B0604020202020204" pitchFamily="34" charset="0"/>
              </a:defRPr>
            </a:lvl3pPr>
            <a:lvl4pPr marL="1600200" indent="-228600">
              <a:defRPr>
                <a:solidFill>
                  <a:schemeClr val="tx1"/>
                </a:solidFill>
                <a:latin typeface="Trebuchet MS" panose="020B0603020202020204" pitchFamily="34" charset="0"/>
                <a:cs typeface="Arial" panose="020B0604020202020204" pitchFamily="34" charset="0"/>
              </a:defRPr>
            </a:lvl4pPr>
            <a:lvl5pPr marL="2057400" indent="-228600">
              <a:defRPr>
                <a:solidFill>
                  <a:schemeClr val="tx1"/>
                </a:solidFill>
                <a:latin typeface="Trebuchet MS" panose="020B0603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rebuchet MS" panose="020B0603020202020204" pitchFamily="34" charset="0"/>
                <a:cs typeface="Arial" panose="020B0604020202020204" pitchFamily="34" charset="0"/>
              </a:defRPr>
            </a:lvl9pPr>
          </a:lstStyle>
          <a:p>
            <a:fld id="{DFAA633C-4A44-48CD-ACEA-4072CC8ED757}" type="slidenum">
              <a:rPr lang="en-GB" altLang="en-US" smtClean="0"/>
              <a:pPr/>
              <a:t>7</a:t>
            </a:fld>
            <a:endParaRPr lang="en-GB" altLang="en-US"/>
          </a:p>
        </p:txBody>
      </p:sp>
    </p:spTree>
    <p:extLst>
      <p:ext uri="{BB962C8B-B14F-4D97-AF65-F5344CB8AC3E}">
        <p14:creationId xmlns:p14="http://schemas.microsoft.com/office/powerpoint/2010/main" val="38035506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405ABEB-4FE2-4929-84AE-559C82842A02}" type="datetimeFigureOut">
              <a:rPr lang="en-GB" smtClean="0"/>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D0C7C0-C5D4-477D-935A-E6F801676685}" type="slidenum">
              <a:rPr lang="en-GB" smtClean="0"/>
              <a:t>‹#›</a:t>
            </a:fld>
            <a:endParaRPr lang="en-GB"/>
          </a:p>
        </p:txBody>
      </p:sp>
    </p:spTree>
    <p:extLst>
      <p:ext uri="{BB962C8B-B14F-4D97-AF65-F5344CB8AC3E}">
        <p14:creationId xmlns:p14="http://schemas.microsoft.com/office/powerpoint/2010/main" val="2750688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405ABEB-4FE2-4929-84AE-559C82842A02}" type="datetimeFigureOut">
              <a:rPr lang="en-GB" smtClean="0"/>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D0C7C0-C5D4-477D-935A-E6F801676685}" type="slidenum">
              <a:rPr lang="en-GB" smtClean="0"/>
              <a:t>‹#›</a:t>
            </a:fld>
            <a:endParaRPr lang="en-GB"/>
          </a:p>
        </p:txBody>
      </p:sp>
    </p:spTree>
    <p:extLst>
      <p:ext uri="{BB962C8B-B14F-4D97-AF65-F5344CB8AC3E}">
        <p14:creationId xmlns:p14="http://schemas.microsoft.com/office/powerpoint/2010/main" val="18465504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405ABEB-4FE2-4929-84AE-559C82842A02}" type="datetimeFigureOut">
              <a:rPr lang="en-GB" smtClean="0"/>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D0C7C0-C5D4-477D-935A-E6F801676685}" type="slidenum">
              <a:rPr lang="en-GB" smtClean="0"/>
              <a:t>‹#›</a:t>
            </a:fld>
            <a:endParaRPr lang="en-GB"/>
          </a:p>
        </p:txBody>
      </p:sp>
    </p:spTree>
    <p:extLst>
      <p:ext uri="{BB962C8B-B14F-4D97-AF65-F5344CB8AC3E}">
        <p14:creationId xmlns:p14="http://schemas.microsoft.com/office/powerpoint/2010/main" val="33747957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405ABEB-4FE2-4929-84AE-559C82842A02}" type="datetimeFigureOut">
              <a:rPr lang="en-GB" smtClean="0"/>
              <a:t>11/09/2025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D0C7C0-C5D4-477D-935A-E6F801676685}" type="slidenum">
              <a:rPr lang="en-GB" smtClean="0"/>
              <a:t>‹#›</a:t>
            </a:fld>
            <a:endParaRPr lang="en-GB"/>
          </a:p>
        </p:txBody>
      </p:sp>
    </p:spTree>
    <p:extLst>
      <p:ext uri="{BB962C8B-B14F-4D97-AF65-F5344CB8AC3E}">
        <p14:creationId xmlns:p14="http://schemas.microsoft.com/office/powerpoint/2010/main" val="4136257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405ABEB-4FE2-4929-84AE-559C82842A02}" type="datetimeFigureOut">
              <a:rPr lang="en-GB" smtClean="0"/>
              <a:t>11/09/2025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8D0C7C0-C5D4-477D-935A-E6F801676685}" type="slidenum">
              <a:rPr lang="en-GB" smtClean="0"/>
              <a:t>‹#›</a:t>
            </a:fld>
            <a:endParaRPr lang="en-GB"/>
          </a:p>
        </p:txBody>
      </p:sp>
    </p:spTree>
    <p:extLst>
      <p:ext uri="{BB962C8B-B14F-4D97-AF65-F5344CB8AC3E}">
        <p14:creationId xmlns:p14="http://schemas.microsoft.com/office/powerpoint/2010/main" val="19896559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405ABEB-4FE2-4929-84AE-559C82842A02}" type="datetimeFigureOut">
              <a:rPr lang="en-GB" smtClean="0"/>
              <a:t>11/09/2025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8D0C7C0-C5D4-477D-935A-E6F801676685}" type="slidenum">
              <a:rPr lang="en-GB" smtClean="0"/>
              <a:t>‹#›</a:t>
            </a:fld>
            <a:endParaRPr lang="en-GB"/>
          </a:p>
        </p:txBody>
      </p:sp>
    </p:spTree>
    <p:extLst>
      <p:ext uri="{BB962C8B-B14F-4D97-AF65-F5344CB8AC3E}">
        <p14:creationId xmlns:p14="http://schemas.microsoft.com/office/powerpoint/2010/main" val="29341115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405ABEB-4FE2-4929-84AE-559C82842A02}" type="datetimeFigureOut">
              <a:rPr lang="en-GB" smtClean="0"/>
              <a:t>11/09/2025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8D0C7C0-C5D4-477D-935A-E6F801676685}" type="slidenum">
              <a:rPr lang="en-GB" smtClean="0"/>
              <a:t>‹#›</a:t>
            </a:fld>
            <a:endParaRPr lang="en-GB"/>
          </a:p>
        </p:txBody>
      </p:sp>
    </p:spTree>
    <p:extLst>
      <p:ext uri="{BB962C8B-B14F-4D97-AF65-F5344CB8AC3E}">
        <p14:creationId xmlns:p14="http://schemas.microsoft.com/office/powerpoint/2010/main" val="11686827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405ABEB-4FE2-4929-84AE-559C82842A02}" type="datetimeFigureOut">
              <a:rPr lang="en-GB" smtClean="0"/>
              <a:t>11/09/2025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D0C7C0-C5D4-477D-935A-E6F801676685}" type="slidenum">
              <a:rPr lang="en-GB" smtClean="0"/>
              <a:t>‹#›</a:t>
            </a:fld>
            <a:endParaRPr lang="en-GB"/>
          </a:p>
        </p:txBody>
      </p:sp>
    </p:spTree>
    <p:extLst>
      <p:ext uri="{BB962C8B-B14F-4D97-AF65-F5344CB8AC3E}">
        <p14:creationId xmlns:p14="http://schemas.microsoft.com/office/powerpoint/2010/main" val="6143349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405ABEB-4FE2-4929-84AE-559C82842A02}" type="datetimeFigureOut">
              <a:rPr lang="en-GB" smtClean="0"/>
              <a:t>11/09/2025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D0C7C0-C5D4-477D-935A-E6F801676685}" type="slidenum">
              <a:rPr lang="en-GB" smtClean="0"/>
              <a:t>‹#›</a:t>
            </a:fld>
            <a:endParaRPr lang="en-GB"/>
          </a:p>
        </p:txBody>
      </p:sp>
    </p:spTree>
    <p:extLst>
      <p:ext uri="{BB962C8B-B14F-4D97-AF65-F5344CB8AC3E}">
        <p14:creationId xmlns:p14="http://schemas.microsoft.com/office/powerpoint/2010/main" val="35277620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405ABEB-4FE2-4929-84AE-559C82842A02}" type="datetimeFigureOut">
              <a:rPr lang="en-GB" smtClean="0"/>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D0C7C0-C5D4-477D-935A-E6F801676685}" type="slidenum">
              <a:rPr lang="en-GB" smtClean="0"/>
              <a:t>‹#›</a:t>
            </a:fld>
            <a:endParaRPr lang="en-GB"/>
          </a:p>
        </p:txBody>
      </p:sp>
    </p:spTree>
    <p:extLst>
      <p:ext uri="{BB962C8B-B14F-4D97-AF65-F5344CB8AC3E}">
        <p14:creationId xmlns:p14="http://schemas.microsoft.com/office/powerpoint/2010/main" val="38241282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405ABEB-4FE2-4929-84AE-559C82842A02}" type="datetimeFigureOut">
              <a:rPr lang="en-GB" smtClean="0"/>
              <a:t>11/09/2025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D0C7C0-C5D4-477D-935A-E6F801676685}" type="slidenum">
              <a:rPr lang="en-GB" smtClean="0"/>
              <a:t>‹#›</a:t>
            </a:fld>
            <a:endParaRPr lang="en-GB"/>
          </a:p>
        </p:txBody>
      </p:sp>
    </p:spTree>
    <p:extLst>
      <p:ext uri="{BB962C8B-B14F-4D97-AF65-F5344CB8AC3E}">
        <p14:creationId xmlns:p14="http://schemas.microsoft.com/office/powerpoint/2010/main" val="34399168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524000" y="731520"/>
            <a:ext cx="85344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492D5D9-78F9-6E41-AC8C-455981DCFE41}"/>
              </a:ext>
            </a:extLst>
          </p:cNvPr>
          <p:cNvSpPr>
            <a:spLocks noGrp="1"/>
          </p:cNvSpPr>
          <p:nvPr>
            <p:ph type="dt" sz="half" idx="14"/>
          </p:nvPr>
        </p:nvSpPr>
        <p:spPr/>
        <p:txBody>
          <a:bodyPr/>
          <a:lstStyle>
            <a:lvl1pPr>
              <a:defRPr/>
            </a:lvl1pPr>
          </a:lstStyle>
          <a:p>
            <a:pPr>
              <a:defRPr/>
            </a:pPr>
            <a:fld id="{16259094-1B4E-402D-BC2E-92605D962BD1}" type="datetimeFigureOut">
              <a:rPr lang="en-GB"/>
              <a:pPr>
                <a:defRPr/>
              </a:pPr>
              <a:t>11/09/2025</a:t>
            </a:fld>
            <a:endParaRPr lang="en-GB"/>
          </a:p>
        </p:txBody>
      </p:sp>
      <p:sp>
        <p:nvSpPr>
          <p:cNvPr id="5" name="Footer Placeholder 4">
            <a:extLst>
              <a:ext uri="{FF2B5EF4-FFF2-40B4-BE49-F238E27FC236}">
                <a16:creationId xmlns:a16="http://schemas.microsoft.com/office/drawing/2014/main" id="{FDA74654-1D92-7B46-B1AE-11A40D3C700D}"/>
              </a:ext>
            </a:extLst>
          </p:cNvPr>
          <p:cNvSpPr>
            <a:spLocks noGrp="1"/>
          </p:cNvSpPr>
          <p:nvPr>
            <p:ph type="ftr" sz="quarter" idx="15"/>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F4A1BD37-4AD5-5E44-AB8E-768FA5A4DAF7}"/>
              </a:ext>
            </a:extLst>
          </p:cNvPr>
          <p:cNvSpPr>
            <a:spLocks noGrp="1"/>
          </p:cNvSpPr>
          <p:nvPr>
            <p:ph type="sldNum" sz="quarter" idx="16"/>
          </p:nvPr>
        </p:nvSpPr>
        <p:spPr/>
        <p:txBody>
          <a:bodyPr/>
          <a:lstStyle>
            <a:lvl1pPr>
              <a:defRPr/>
            </a:lvl1pPr>
          </a:lstStyle>
          <a:p>
            <a:pPr>
              <a:defRPr/>
            </a:pPr>
            <a:fld id="{F0D37249-883F-484C-8409-18D9D7308BCC}" type="slidenum">
              <a:rPr lang="en-GB" altLang="en-US"/>
              <a:pPr>
                <a:defRPr/>
              </a:pPr>
              <a:t>‹#›</a:t>
            </a:fld>
            <a:endParaRPr lang="en-GB" altLang="en-US"/>
          </a:p>
        </p:txBody>
      </p:sp>
    </p:spTree>
    <p:extLst>
      <p:ext uri="{BB962C8B-B14F-4D97-AF65-F5344CB8AC3E}">
        <p14:creationId xmlns:p14="http://schemas.microsoft.com/office/powerpoint/2010/main" val="22705683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05ABEB-4FE2-4929-84AE-559C82842A02}" type="datetimeFigureOut">
              <a:rPr lang="en-GB" smtClean="0"/>
              <a:t>11/09/2025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D0C7C0-C5D4-477D-935A-E6F801676685}" type="slidenum">
              <a:rPr lang="en-GB" smtClean="0"/>
              <a:t>‹#›</a:t>
            </a:fld>
            <a:endParaRPr lang="en-GB"/>
          </a:p>
        </p:txBody>
      </p:sp>
    </p:spTree>
    <p:extLst>
      <p:ext uri="{BB962C8B-B14F-4D97-AF65-F5344CB8AC3E}">
        <p14:creationId xmlns:p14="http://schemas.microsoft.com/office/powerpoint/2010/main" val="27846556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17.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54331" y="1734979"/>
            <a:ext cx="9144000" cy="2387600"/>
          </a:xfrm>
        </p:spPr>
        <p:txBody>
          <a:bodyPr>
            <a:normAutofit/>
          </a:bodyPr>
          <a:lstStyle/>
          <a:p>
            <a:r>
              <a:rPr lang="en-GB" sz="8000" b="1" dirty="0"/>
              <a:t>Welcome to Kites</a:t>
            </a:r>
          </a:p>
        </p:txBody>
      </p:sp>
      <p:sp>
        <p:nvSpPr>
          <p:cNvPr id="3" name="Subtitle 2"/>
          <p:cNvSpPr>
            <a:spLocks noGrp="1"/>
          </p:cNvSpPr>
          <p:nvPr>
            <p:ph type="subTitle" idx="1"/>
          </p:nvPr>
        </p:nvSpPr>
        <p:spPr/>
        <p:txBody>
          <a:bodyPr>
            <a:normAutofit lnSpcReduction="10000"/>
          </a:bodyPr>
          <a:lstStyle/>
          <a:p>
            <a:endParaRPr lang="en-GB" sz="3200" dirty="0">
              <a:solidFill>
                <a:srgbClr val="00B050"/>
              </a:solidFill>
            </a:endParaRPr>
          </a:p>
          <a:p>
            <a:r>
              <a:rPr lang="en-GB" sz="3200" dirty="0">
                <a:solidFill>
                  <a:srgbClr val="00B050"/>
                </a:solidFill>
              </a:rPr>
              <a:t>Mrs Barnes</a:t>
            </a:r>
          </a:p>
          <a:p>
            <a:r>
              <a:rPr lang="en-GB" sz="3200" dirty="0">
                <a:solidFill>
                  <a:srgbClr val="00B050"/>
                </a:solidFill>
              </a:rPr>
              <a:t>Supported by Mrs Lake and Mrs Lines</a:t>
            </a:r>
          </a:p>
        </p:txBody>
      </p:sp>
      <p:pic>
        <p:nvPicPr>
          <p:cNvPr id="5" name="Picture 1"/>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868091" y="807648"/>
            <a:ext cx="2206457" cy="21271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3"/>
          <a:stretch>
            <a:fillRect/>
          </a:stretch>
        </p:blipFill>
        <p:spPr>
          <a:xfrm>
            <a:off x="165463" y="193507"/>
            <a:ext cx="3416948" cy="2155614"/>
          </a:xfrm>
          <a:prstGeom prst="rect">
            <a:avLst/>
          </a:prstGeom>
        </p:spPr>
      </p:pic>
    </p:spTree>
    <p:extLst>
      <p:ext uri="{BB962C8B-B14F-4D97-AF65-F5344CB8AC3E}">
        <p14:creationId xmlns:p14="http://schemas.microsoft.com/office/powerpoint/2010/main" val="4393710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A01FEAD-040A-49EE-A422-51D285C7602D}"/>
              </a:ext>
            </a:extLst>
          </p:cNvPr>
          <p:cNvPicPr>
            <a:picLocks noChangeAspect="1"/>
          </p:cNvPicPr>
          <p:nvPr/>
        </p:nvPicPr>
        <p:blipFill>
          <a:blip r:embed="rId2"/>
          <a:stretch>
            <a:fillRect/>
          </a:stretch>
        </p:blipFill>
        <p:spPr>
          <a:xfrm>
            <a:off x="1257107" y="0"/>
            <a:ext cx="9677786" cy="6858000"/>
          </a:xfrm>
          <a:prstGeom prst="rect">
            <a:avLst/>
          </a:prstGeom>
        </p:spPr>
      </p:pic>
    </p:spTree>
    <p:extLst>
      <p:ext uri="{BB962C8B-B14F-4D97-AF65-F5344CB8AC3E}">
        <p14:creationId xmlns:p14="http://schemas.microsoft.com/office/powerpoint/2010/main" val="42641479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5023" y="0"/>
            <a:ext cx="10515600" cy="1325563"/>
          </a:xfrm>
        </p:spPr>
        <p:txBody>
          <a:bodyPr>
            <a:normAutofit/>
          </a:bodyPr>
          <a:lstStyle/>
          <a:p>
            <a:r>
              <a:rPr lang="en-GB" sz="6000" dirty="0"/>
              <a:t>A day in the life of a year 6…</a:t>
            </a:r>
          </a:p>
        </p:txBody>
      </p:sp>
      <p:pic>
        <p:nvPicPr>
          <p:cNvPr id="5" name="Picture 1"/>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667999" y="375377"/>
            <a:ext cx="1262743" cy="121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3"/>
          <a:stretch>
            <a:fillRect/>
          </a:stretch>
        </p:blipFill>
        <p:spPr>
          <a:xfrm rot="20524292">
            <a:off x="203041" y="1534310"/>
            <a:ext cx="1552349" cy="1243116"/>
          </a:xfrm>
          <a:prstGeom prst="rect">
            <a:avLst/>
          </a:prstGeom>
        </p:spPr>
      </p:pic>
      <p:pic>
        <p:nvPicPr>
          <p:cNvPr id="8" name="Picture 7"/>
          <p:cNvPicPr>
            <a:picLocks noChangeAspect="1"/>
          </p:cNvPicPr>
          <p:nvPr/>
        </p:nvPicPr>
        <p:blipFill>
          <a:blip r:embed="rId4"/>
          <a:stretch>
            <a:fillRect/>
          </a:stretch>
        </p:blipFill>
        <p:spPr>
          <a:xfrm>
            <a:off x="10015901" y="4362723"/>
            <a:ext cx="1749117" cy="1924866"/>
          </a:xfrm>
          <a:prstGeom prst="rect">
            <a:avLst/>
          </a:prstGeom>
        </p:spPr>
      </p:pic>
      <p:graphicFrame>
        <p:nvGraphicFramePr>
          <p:cNvPr id="9" name="Table 8"/>
          <p:cNvGraphicFramePr>
            <a:graphicFrameLocks noGrp="1"/>
          </p:cNvGraphicFramePr>
          <p:nvPr>
            <p:extLst>
              <p:ext uri="{D42A27DB-BD31-4B8C-83A1-F6EECF244321}">
                <p14:modId xmlns:p14="http://schemas.microsoft.com/office/powerpoint/2010/main" val="3389374940"/>
              </p:ext>
            </p:extLst>
          </p:nvPr>
        </p:nvGraphicFramePr>
        <p:xfrm>
          <a:off x="2153919" y="1403171"/>
          <a:ext cx="7617097" cy="4074160"/>
        </p:xfrm>
        <a:graphic>
          <a:graphicData uri="http://schemas.openxmlformats.org/drawingml/2006/table">
            <a:tbl>
              <a:tblPr firstRow="1" bandRow="1">
                <a:tableStyleId>{5940675A-B579-460E-94D1-54222C63F5DA}</a:tableStyleId>
              </a:tblPr>
              <a:tblGrid>
                <a:gridCol w="1947801">
                  <a:extLst>
                    <a:ext uri="{9D8B030D-6E8A-4147-A177-3AD203B41FA5}">
                      <a16:colId xmlns:a16="http://schemas.microsoft.com/office/drawing/2014/main" val="2998721709"/>
                    </a:ext>
                  </a:extLst>
                </a:gridCol>
                <a:gridCol w="5669296">
                  <a:extLst>
                    <a:ext uri="{9D8B030D-6E8A-4147-A177-3AD203B41FA5}">
                      <a16:colId xmlns:a16="http://schemas.microsoft.com/office/drawing/2014/main" val="2322549375"/>
                    </a:ext>
                  </a:extLst>
                </a:gridCol>
              </a:tblGrid>
              <a:tr h="370840">
                <a:tc>
                  <a:txBody>
                    <a:bodyPr/>
                    <a:lstStyle/>
                    <a:p>
                      <a:r>
                        <a:rPr lang="en-GB" dirty="0"/>
                        <a:t>8:35am </a:t>
                      </a:r>
                    </a:p>
                  </a:txBody>
                  <a:tcPr/>
                </a:tc>
                <a:tc>
                  <a:txBody>
                    <a:bodyPr/>
                    <a:lstStyle/>
                    <a:p>
                      <a:r>
                        <a:rPr lang="en-GB" dirty="0"/>
                        <a:t>Bell and registration</a:t>
                      </a:r>
                    </a:p>
                  </a:txBody>
                  <a:tcPr/>
                </a:tc>
                <a:extLst>
                  <a:ext uri="{0D108BD9-81ED-4DB2-BD59-A6C34878D82A}">
                    <a16:rowId xmlns:a16="http://schemas.microsoft.com/office/drawing/2014/main" val="4224526645"/>
                  </a:ext>
                </a:extLst>
              </a:tr>
              <a:tr h="370840">
                <a:tc>
                  <a:txBody>
                    <a:bodyPr/>
                    <a:lstStyle/>
                    <a:p>
                      <a:r>
                        <a:rPr lang="en-GB" dirty="0"/>
                        <a:t>8:50am</a:t>
                      </a:r>
                    </a:p>
                  </a:txBody>
                  <a:tcPr/>
                </a:tc>
                <a:tc>
                  <a:txBody>
                    <a:bodyPr/>
                    <a:lstStyle/>
                    <a:p>
                      <a:r>
                        <a:rPr lang="en-GB" dirty="0"/>
                        <a:t>Assembly</a:t>
                      </a:r>
                    </a:p>
                  </a:txBody>
                  <a:tcPr/>
                </a:tc>
                <a:extLst>
                  <a:ext uri="{0D108BD9-81ED-4DB2-BD59-A6C34878D82A}">
                    <a16:rowId xmlns:a16="http://schemas.microsoft.com/office/drawing/2014/main" val="2686406381"/>
                  </a:ext>
                </a:extLst>
              </a:tr>
              <a:tr h="370840">
                <a:tc>
                  <a:txBody>
                    <a:bodyPr/>
                    <a:lstStyle/>
                    <a:p>
                      <a:r>
                        <a:rPr lang="en-GB" dirty="0"/>
                        <a:t>9:15am</a:t>
                      </a:r>
                    </a:p>
                  </a:txBody>
                  <a:tcPr/>
                </a:tc>
                <a:tc>
                  <a:txBody>
                    <a:bodyPr/>
                    <a:lstStyle/>
                    <a:p>
                      <a:r>
                        <a:rPr lang="en-GB" dirty="0"/>
                        <a:t>Maths</a:t>
                      </a:r>
                    </a:p>
                  </a:txBody>
                  <a:tcPr/>
                </a:tc>
                <a:extLst>
                  <a:ext uri="{0D108BD9-81ED-4DB2-BD59-A6C34878D82A}">
                    <a16:rowId xmlns:a16="http://schemas.microsoft.com/office/drawing/2014/main" val="3876654153"/>
                  </a:ext>
                </a:extLst>
              </a:tr>
              <a:tr h="370840">
                <a:tc>
                  <a:txBody>
                    <a:bodyPr/>
                    <a:lstStyle/>
                    <a:p>
                      <a:r>
                        <a:rPr lang="en-GB" dirty="0"/>
                        <a:t>10:15am</a:t>
                      </a:r>
                      <a:r>
                        <a:rPr lang="en-GB" baseline="0" dirty="0"/>
                        <a:t> </a:t>
                      </a:r>
                      <a:endParaRPr lang="en-GB" dirty="0"/>
                    </a:p>
                  </a:txBody>
                  <a:tcPr/>
                </a:tc>
                <a:tc>
                  <a:txBody>
                    <a:bodyPr/>
                    <a:lstStyle/>
                    <a:p>
                      <a:r>
                        <a:rPr lang="en-GB" dirty="0"/>
                        <a:t>Break</a:t>
                      </a:r>
                    </a:p>
                  </a:txBody>
                  <a:tcPr/>
                </a:tc>
                <a:extLst>
                  <a:ext uri="{0D108BD9-81ED-4DB2-BD59-A6C34878D82A}">
                    <a16:rowId xmlns:a16="http://schemas.microsoft.com/office/drawing/2014/main" val="864205061"/>
                  </a:ext>
                </a:extLst>
              </a:tr>
              <a:tr h="370840">
                <a:tc>
                  <a:txBody>
                    <a:bodyPr/>
                    <a:lstStyle/>
                    <a:p>
                      <a:r>
                        <a:rPr lang="en-GB" dirty="0"/>
                        <a:t>10:30am</a:t>
                      </a:r>
                    </a:p>
                  </a:txBody>
                  <a:tcPr/>
                </a:tc>
                <a:tc>
                  <a:txBody>
                    <a:bodyPr/>
                    <a:lstStyle/>
                    <a:p>
                      <a:r>
                        <a:rPr lang="en-GB" dirty="0"/>
                        <a:t>Guided Reading/ERIC</a:t>
                      </a:r>
                    </a:p>
                  </a:txBody>
                  <a:tcPr/>
                </a:tc>
                <a:extLst>
                  <a:ext uri="{0D108BD9-81ED-4DB2-BD59-A6C34878D82A}">
                    <a16:rowId xmlns:a16="http://schemas.microsoft.com/office/drawing/2014/main" val="128926846"/>
                  </a:ext>
                </a:extLst>
              </a:tr>
              <a:tr h="370840">
                <a:tc>
                  <a:txBody>
                    <a:bodyPr/>
                    <a:lstStyle/>
                    <a:p>
                      <a:r>
                        <a:rPr lang="en-GB" dirty="0"/>
                        <a:t>11am</a:t>
                      </a:r>
                    </a:p>
                  </a:txBody>
                  <a:tcPr/>
                </a:tc>
                <a:tc>
                  <a:txBody>
                    <a:bodyPr/>
                    <a:lstStyle/>
                    <a:p>
                      <a:r>
                        <a:rPr lang="en-GB" dirty="0"/>
                        <a:t>English</a:t>
                      </a:r>
                    </a:p>
                  </a:txBody>
                  <a:tcPr/>
                </a:tc>
                <a:extLst>
                  <a:ext uri="{0D108BD9-81ED-4DB2-BD59-A6C34878D82A}">
                    <a16:rowId xmlns:a16="http://schemas.microsoft.com/office/drawing/2014/main" val="1843161588"/>
                  </a:ext>
                </a:extLst>
              </a:tr>
              <a:tr h="350353">
                <a:tc>
                  <a:txBody>
                    <a:bodyPr/>
                    <a:lstStyle/>
                    <a:p>
                      <a:r>
                        <a:rPr lang="en-GB" dirty="0"/>
                        <a:t>12pm</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Mental Maths</a:t>
                      </a:r>
                    </a:p>
                  </a:txBody>
                  <a:tcPr/>
                </a:tc>
                <a:extLst>
                  <a:ext uri="{0D108BD9-81ED-4DB2-BD59-A6C34878D82A}">
                    <a16:rowId xmlns:a16="http://schemas.microsoft.com/office/drawing/2014/main" val="1556690563"/>
                  </a:ext>
                </a:extLst>
              </a:tr>
              <a:tr h="370840">
                <a:tc>
                  <a:txBody>
                    <a:bodyPr/>
                    <a:lstStyle/>
                    <a:p>
                      <a:r>
                        <a:rPr lang="en-GB" dirty="0"/>
                        <a:t>12:15pm</a:t>
                      </a:r>
                    </a:p>
                  </a:txBody>
                  <a:tcPr/>
                </a:tc>
                <a:tc>
                  <a:txBody>
                    <a:bodyPr/>
                    <a:lstStyle/>
                    <a:p>
                      <a:r>
                        <a:rPr lang="en-GB" dirty="0"/>
                        <a:t>Lunch</a:t>
                      </a:r>
                    </a:p>
                  </a:txBody>
                  <a:tcPr/>
                </a:tc>
                <a:extLst>
                  <a:ext uri="{0D108BD9-81ED-4DB2-BD59-A6C34878D82A}">
                    <a16:rowId xmlns:a16="http://schemas.microsoft.com/office/drawing/2014/main" val="1014345260"/>
                  </a:ext>
                </a:extLst>
              </a:tr>
              <a:tr h="370840">
                <a:tc>
                  <a:txBody>
                    <a:bodyPr/>
                    <a:lstStyle/>
                    <a:p>
                      <a:r>
                        <a:rPr lang="en-GB" dirty="0"/>
                        <a:t>1:20pm</a:t>
                      </a:r>
                    </a:p>
                  </a:txBody>
                  <a:tcPr/>
                </a:tc>
                <a:tc>
                  <a:txBody>
                    <a:bodyPr/>
                    <a:lstStyle/>
                    <a:p>
                      <a:r>
                        <a:rPr lang="en-GB" dirty="0"/>
                        <a:t>Foundation subject</a:t>
                      </a:r>
                    </a:p>
                  </a:txBody>
                  <a:tcPr/>
                </a:tc>
                <a:extLst>
                  <a:ext uri="{0D108BD9-81ED-4DB2-BD59-A6C34878D82A}">
                    <a16:rowId xmlns:a16="http://schemas.microsoft.com/office/drawing/2014/main" val="1277044934"/>
                  </a:ext>
                </a:extLst>
              </a:tr>
              <a:tr h="370840">
                <a:tc>
                  <a:txBody>
                    <a:bodyPr/>
                    <a:lstStyle/>
                    <a:p>
                      <a:r>
                        <a:rPr lang="en-GB" dirty="0"/>
                        <a:t>2:20pm</a:t>
                      </a:r>
                    </a:p>
                  </a:txBody>
                  <a:tcPr/>
                </a:tc>
                <a:tc>
                  <a:txBody>
                    <a:bodyPr/>
                    <a:lstStyle/>
                    <a:p>
                      <a:r>
                        <a:rPr lang="en-GB" dirty="0"/>
                        <a:t>Foundation subject</a:t>
                      </a:r>
                    </a:p>
                  </a:txBody>
                  <a:tcPr/>
                </a:tc>
                <a:extLst>
                  <a:ext uri="{0D108BD9-81ED-4DB2-BD59-A6C34878D82A}">
                    <a16:rowId xmlns:a16="http://schemas.microsoft.com/office/drawing/2014/main" val="1212528860"/>
                  </a:ext>
                </a:extLst>
              </a:tr>
              <a:tr h="370840">
                <a:tc>
                  <a:txBody>
                    <a:bodyPr/>
                    <a:lstStyle/>
                    <a:p>
                      <a:r>
                        <a:rPr lang="en-GB" dirty="0"/>
                        <a:t>3:20pm</a:t>
                      </a:r>
                    </a:p>
                  </a:txBody>
                  <a:tcPr/>
                </a:tc>
                <a:tc>
                  <a:txBody>
                    <a:bodyPr/>
                    <a:lstStyle/>
                    <a:p>
                      <a:r>
                        <a:rPr lang="en-GB" dirty="0"/>
                        <a:t>Home</a:t>
                      </a:r>
                    </a:p>
                  </a:txBody>
                  <a:tcPr/>
                </a:tc>
                <a:extLst>
                  <a:ext uri="{0D108BD9-81ED-4DB2-BD59-A6C34878D82A}">
                    <a16:rowId xmlns:a16="http://schemas.microsoft.com/office/drawing/2014/main" val="3411239017"/>
                  </a:ext>
                </a:extLst>
              </a:tr>
            </a:tbl>
          </a:graphicData>
        </a:graphic>
      </p:graphicFrame>
    </p:spTree>
    <p:extLst>
      <p:ext uri="{BB962C8B-B14F-4D97-AF65-F5344CB8AC3E}">
        <p14:creationId xmlns:p14="http://schemas.microsoft.com/office/powerpoint/2010/main" val="1101145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09491" y="375377"/>
            <a:ext cx="6239012" cy="1325563"/>
          </a:xfrm>
        </p:spPr>
        <p:txBody>
          <a:bodyPr>
            <a:noAutofit/>
          </a:bodyPr>
          <a:lstStyle/>
          <a:p>
            <a:r>
              <a:rPr lang="en-GB" sz="4000" dirty="0"/>
              <a:t>SATs – W/C 11</a:t>
            </a:r>
            <a:r>
              <a:rPr lang="en-GB" sz="4000" baseline="30000" dirty="0"/>
              <a:t>th</a:t>
            </a:r>
            <a:r>
              <a:rPr lang="en-GB" sz="4000" dirty="0"/>
              <a:t> May 2026</a:t>
            </a:r>
            <a:br>
              <a:rPr lang="en-GB" sz="5400" dirty="0"/>
            </a:br>
            <a:endParaRPr lang="en-GB" sz="5400" dirty="0"/>
          </a:p>
        </p:txBody>
      </p:sp>
      <p:pic>
        <p:nvPicPr>
          <p:cNvPr id="5" name="Content Placeholder 4"/>
          <p:cNvPicPr>
            <a:picLocks noGrp="1" noChangeAspect="1"/>
          </p:cNvPicPr>
          <p:nvPr>
            <p:ph idx="1"/>
          </p:nvPr>
        </p:nvPicPr>
        <p:blipFill>
          <a:blip r:embed="rId2"/>
          <a:stretch>
            <a:fillRect/>
          </a:stretch>
        </p:blipFill>
        <p:spPr>
          <a:xfrm>
            <a:off x="1322529" y="1387432"/>
            <a:ext cx="9612936" cy="4534194"/>
          </a:xfrm>
          <a:prstGeom prst="rect">
            <a:avLst/>
          </a:prstGeom>
        </p:spPr>
      </p:pic>
    </p:spTree>
    <p:extLst>
      <p:ext uri="{BB962C8B-B14F-4D97-AF65-F5344CB8AC3E}">
        <p14:creationId xmlns:p14="http://schemas.microsoft.com/office/powerpoint/2010/main" val="37946226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21121008">
            <a:off x="202121" y="573448"/>
            <a:ext cx="5329463" cy="2470612"/>
          </a:xfrm>
          <a:prstGeom prst="rect">
            <a:avLst/>
          </a:prstGeom>
          <a:noFill/>
          <a:ln w="9525">
            <a:solidFill>
              <a:srgbClr val="383A3C"/>
            </a:solidFill>
            <a:miter lim="800000"/>
            <a:headEnd/>
            <a:tailEnd/>
          </a:ln>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914" y="3455825"/>
            <a:ext cx="6086319" cy="2834908"/>
          </a:xfrm>
          <a:prstGeom prst="rect">
            <a:avLst/>
          </a:prstGeom>
          <a:noFill/>
          <a:ln w="9525">
            <a:solidFill>
              <a:srgbClr val="383A3C"/>
            </a:solidFill>
            <a:miter lim="800000"/>
            <a:headEnd/>
            <a:tailEnd/>
          </a:ln>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52914" y="-108929"/>
            <a:ext cx="2943497" cy="830997"/>
          </a:xfrm>
          <a:prstGeom prst="rect">
            <a:avLst/>
          </a:prstGeom>
          <a:noFill/>
        </p:spPr>
        <p:txBody>
          <a:bodyPr wrap="square" rtlCol="0">
            <a:spAutoFit/>
          </a:bodyPr>
          <a:lstStyle/>
          <a:p>
            <a:r>
              <a:rPr lang="en-GB" sz="4800" b="1" dirty="0"/>
              <a:t>Writing</a:t>
            </a:r>
            <a:endParaRPr lang="en-GB" sz="5400" b="1" dirty="0"/>
          </a:p>
        </p:txBody>
      </p:sp>
      <p:pic>
        <p:nvPicPr>
          <p:cNvPr id="5"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239233" y="2778331"/>
            <a:ext cx="5833533" cy="3964678"/>
          </a:xfrm>
          <a:prstGeom prst="rect">
            <a:avLst/>
          </a:prstGeom>
          <a:noFill/>
          <a:ln w="9525">
            <a:solidFill>
              <a:srgbClr val="383A3C"/>
            </a:solidFill>
            <a:miter lim="800000"/>
            <a:headEnd/>
            <a:tailEnd/>
          </a:ln>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1FFEDDF-D21F-4D49-9DFA-AC6C8430A3F7}"/>
              </a:ext>
            </a:extLst>
          </p:cNvPr>
          <p:cNvSpPr txBox="1"/>
          <p:nvPr/>
        </p:nvSpPr>
        <p:spPr>
          <a:xfrm>
            <a:off x="6514679" y="26782"/>
            <a:ext cx="5312328" cy="2585323"/>
          </a:xfrm>
          <a:prstGeom prst="rect">
            <a:avLst/>
          </a:prstGeom>
          <a:noFill/>
          <a:ln>
            <a:solidFill>
              <a:schemeClr val="accent6">
                <a:lumMod val="50000"/>
              </a:schemeClr>
            </a:solidFill>
          </a:ln>
        </p:spPr>
        <p:txBody>
          <a:bodyPr wrap="square" rtlCol="0">
            <a:spAutoFit/>
          </a:bodyPr>
          <a:lstStyle/>
          <a:p>
            <a:pPr marL="285750" indent="-285750">
              <a:buFont typeface="Arial" panose="020B0604020202020204" pitchFamily="34" charset="0"/>
              <a:buChar char="•"/>
            </a:pPr>
            <a:r>
              <a:rPr lang="en-GB" dirty="0"/>
              <a:t>Immersive and text driven</a:t>
            </a:r>
          </a:p>
          <a:p>
            <a:pPr marL="285750" indent="-285750">
              <a:buFont typeface="Arial" panose="020B0604020202020204" pitchFamily="34" charset="0"/>
              <a:buChar char="•"/>
            </a:pPr>
            <a:r>
              <a:rPr lang="en-GB" dirty="0"/>
              <a:t>Audience and Purpose – real reasons to write</a:t>
            </a:r>
          </a:p>
          <a:p>
            <a:pPr marL="285750" indent="-285750">
              <a:buFont typeface="Arial" panose="020B0604020202020204" pitchFamily="34" charset="0"/>
              <a:buChar char="•"/>
            </a:pPr>
            <a:r>
              <a:rPr lang="en-GB" dirty="0"/>
              <a:t>Oracy and talk</a:t>
            </a:r>
          </a:p>
          <a:p>
            <a:pPr marL="285750" indent="-285750">
              <a:buFont typeface="Arial" panose="020B0604020202020204" pitchFamily="34" charset="0"/>
              <a:buChar char="•"/>
            </a:pPr>
            <a:r>
              <a:rPr lang="en-GB" dirty="0"/>
              <a:t>Working Wall chart</a:t>
            </a:r>
          </a:p>
          <a:p>
            <a:pPr marL="285750" indent="-285750">
              <a:buFont typeface="Arial" panose="020B0604020202020204" pitchFamily="34" charset="0"/>
              <a:buChar char="•"/>
            </a:pPr>
            <a:r>
              <a:rPr lang="en-GB" dirty="0"/>
              <a:t>Drama/ Immersion – stepping into characters’ shoes</a:t>
            </a:r>
          </a:p>
          <a:p>
            <a:pPr marL="285750" indent="-285750">
              <a:buFont typeface="Arial" panose="020B0604020202020204" pitchFamily="34" charset="0"/>
              <a:buChar char="•"/>
            </a:pPr>
            <a:r>
              <a:rPr lang="en-GB" dirty="0"/>
              <a:t>Fun and engaging units</a:t>
            </a:r>
          </a:p>
          <a:p>
            <a:pPr marL="285750" indent="-285750">
              <a:buFont typeface="Arial" panose="020B0604020202020204" pitchFamily="34" charset="0"/>
              <a:buChar char="•"/>
            </a:pPr>
            <a:r>
              <a:rPr lang="en-GB" dirty="0"/>
              <a:t>A craft – writing process made explicit</a:t>
            </a:r>
          </a:p>
          <a:p>
            <a:pPr marL="285750" indent="-285750">
              <a:buFont typeface="Arial" panose="020B0604020202020204" pitchFamily="34" charset="0"/>
              <a:buChar char="•"/>
            </a:pPr>
            <a:r>
              <a:rPr lang="en-GB" dirty="0"/>
              <a:t>Whole host of genres</a:t>
            </a:r>
          </a:p>
          <a:p>
            <a:pPr marL="285750" indent="-285750">
              <a:buFont typeface="Arial" panose="020B0604020202020204" pitchFamily="34" charset="0"/>
              <a:buChar char="•"/>
            </a:pPr>
            <a:r>
              <a:rPr lang="en-GB" dirty="0"/>
              <a:t>Twinned with reading</a:t>
            </a:r>
          </a:p>
        </p:txBody>
      </p:sp>
    </p:spTree>
    <p:extLst>
      <p:ext uri="{BB962C8B-B14F-4D97-AF65-F5344CB8AC3E}">
        <p14:creationId xmlns:p14="http://schemas.microsoft.com/office/powerpoint/2010/main" val="4025224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2">
            <a:extLst>
              <a:ext uri="{FF2B5EF4-FFF2-40B4-BE49-F238E27FC236}">
                <a16:creationId xmlns:a16="http://schemas.microsoft.com/office/drawing/2014/main" id="{8D694F54-9782-4CC6-AE8E-DBE93A5DE995}"/>
              </a:ext>
            </a:extLst>
          </p:cNvPr>
          <p:cNvSpPr txBox="1">
            <a:spLocks noChangeArrowheads="1"/>
          </p:cNvSpPr>
          <p:nvPr/>
        </p:nvSpPr>
        <p:spPr bwMode="auto">
          <a:xfrm>
            <a:off x="110068" y="189864"/>
            <a:ext cx="5985932" cy="6414135"/>
          </a:xfrm>
          <a:prstGeom prst="rect">
            <a:avLst/>
          </a:prstGeom>
          <a:noFill/>
          <a:ln w="9525">
            <a:solidFill>
              <a:schemeClr val="accent6">
                <a:lumMod val="50000"/>
              </a:schemeClr>
            </a:solidFill>
            <a:miter lim="800000"/>
            <a:headEnd/>
            <a:tailEnd/>
          </a:ln>
        </p:spPr>
        <p:txBody>
          <a:bodyPr rot="0" vert="horz" wrap="square" lIns="91440" tIns="45720" rIns="91440" bIns="45720" anchor="t" anchorCtr="0">
            <a:noAutofit/>
          </a:bodyPr>
          <a:lstStyle/>
          <a:p>
            <a:pPr algn="just">
              <a:lnSpc>
                <a:spcPct val="107000"/>
              </a:lnSpc>
              <a:spcAft>
                <a:spcPts val="800"/>
              </a:spcAft>
            </a:pPr>
            <a:r>
              <a:rPr lang="en-GB" sz="2800" b="1" dirty="0">
                <a:effectLst/>
                <a:latin typeface="Calibri" panose="020F0502020204030204" pitchFamily="34" charset="0"/>
                <a:ea typeface="Calibri" panose="020F0502020204030204" pitchFamily="34" charset="0"/>
                <a:cs typeface="Times New Roman" panose="02020603050405020304" pitchFamily="18" charset="0"/>
              </a:rPr>
              <a:t>English  </a:t>
            </a:r>
            <a:r>
              <a:rPr lang="en-GB" sz="1700" dirty="0">
                <a:effectLst/>
                <a:latin typeface="Calibri" panose="020F0502020204030204" pitchFamily="34" charset="0"/>
                <a:ea typeface="Times New Roman" panose="02020603050405020304" pitchFamily="18" charset="0"/>
                <a:cs typeface="Calibri" panose="020F0502020204030204" pitchFamily="34" charset="0"/>
              </a:rPr>
              <a:t>Kites will explore a range of rich and engaging texts to inspire high-quality writing. The class will use </a:t>
            </a:r>
            <a:r>
              <a:rPr lang="en-GB" sz="1700" i="1" u="sng" dirty="0">
                <a:effectLst/>
                <a:latin typeface="Calibri" panose="020F0502020204030204" pitchFamily="34" charset="0"/>
                <a:ea typeface="Times New Roman" panose="02020603050405020304" pitchFamily="18" charset="0"/>
                <a:cs typeface="Calibri" panose="020F0502020204030204" pitchFamily="34" charset="0"/>
              </a:rPr>
              <a:t>The Lost Happy Endings</a:t>
            </a:r>
            <a:r>
              <a:rPr lang="en-GB" sz="1700" dirty="0">
                <a:effectLst/>
                <a:latin typeface="Calibri" panose="020F0502020204030204" pitchFamily="34" charset="0"/>
                <a:ea typeface="Times New Roman" panose="02020603050405020304" pitchFamily="18" charset="0"/>
                <a:cs typeface="Calibri" panose="020F0502020204030204" pitchFamily="34" charset="0"/>
              </a:rPr>
              <a:t> by Carol Ann Duffy alongside two retellings of </a:t>
            </a:r>
            <a:r>
              <a:rPr lang="en-GB" sz="1700" i="1" u="sng" dirty="0">
                <a:effectLst/>
                <a:latin typeface="Calibri" panose="020F0502020204030204" pitchFamily="34" charset="0"/>
                <a:ea typeface="Times New Roman" panose="02020603050405020304" pitchFamily="18" charset="0"/>
                <a:cs typeface="Calibri" panose="020F0502020204030204" pitchFamily="34" charset="0"/>
              </a:rPr>
              <a:t>Hansel and Gretel</a:t>
            </a:r>
            <a:r>
              <a:rPr lang="en-GB" sz="1700" dirty="0">
                <a:effectLst/>
                <a:latin typeface="Calibri" panose="020F0502020204030204" pitchFamily="34" charset="0"/>
                <a:ea typeface="Times New Roman" panose="02020603050405020304" pitchFamily="18" charset="0"/>
                <a:cs typeface="Calibri" panose="020F0502020204030204" pitchFamily="34" charset="0"/>
              </a:rPr>
              <a:t> by Neil </a:t>
            </a:r>
            <a:r>
              <a:rPr lang="en-GB" sz="1700" dirty="0" err="1">
                <a:effectLst/>
                <a:latin typeface="Calibri" panose="020F0502020204030204" pitchFamily="34" charset="0"/>
                <a:ea typeface="Times New Roman" panose="02020603050405020304" pitchFamily="18" charset="0"/>
                <a:cs typeface="Calibri" panose="020F0502020204030204" pitchFamily="34" charset="0"/>
              </a:rPr>
              <a:t>Gaiman</a:t>
            </a:r>
            <a:r>
              <a:rPr lang="en-GB" sz="1700" dirty="0">
                <a:effectLst/>
                <a:latin typeface="Calibri" panose="020F0502020204030204" pitchFamily="34" charset="0"/>
                <a:ea typeface="Times New Roman" panose="02020603050405020304" pitchFamily="18" charset="0"/>
                <a:cs typeface="Calibri" panose="020F0502020204030204" pitchFamily="34" charset="0"/>
              </a:rPr>
              <a:t> and Anthony Browne. These texts will serve as powerful stimuli for writing, enabling pupils to develop and apply a range of literary techniques including figurative language and precise vocabulary choices. The children will also study </a:t>
            </a:r>
            <a:r>
              <a:rPr lang="en-GB" sz="1700" i="1" u="sng" dirty="0">
                <a:effectLst/>
                <a:latin typeface="Calibri" panose="020F0502020204030204" pitchFamily="34" charset="0"/>
                <a:ea typeface="Times New Roman" panose="02020603050405020304" pitchFamily="18" charset="0"/>
                <a:cs typeface="Calibri" panose="020F0502020204030204" pitchFamily="34" charset="0"/>
              </a:rPr>
              <a:t>The Journey</a:t>
            </a:r>
            <a:r>
              <a:rPr lang="en-GB" sz="1700" dirty="0">
                <a:effectLst/>
                <a:latin typeface="Calibri" panose="020F0502020204030204" pitchFamily="34" charset="0"/>
                <a:ea typeface="Times New Roman" panose="02020603050405020304" pitchFamily="18" charset="0"/>
                <a:cs typeface="Calibri" panose="020F0502020204030204" pitchFamily="34" charset="0"/>
              </a:rPr>
              <a:t> by Francesca </a:t>
            </a:r>
            <a:r>
              <a:rPr lang="en-GB" sz="1700" dirty="0" err="1">
                <a:effectLst/>
                <a:latin typeface="Calibri" panose="020F0502020204030204" pitchFamily="34" charset="0"/>
                <a:ea typeface="Times New Roman" panose="02020603050405020304" pitchFamily="18" charset="0"/>
                <a:cs typeface="Calibri" panose="020F0502020204030204" pitchFamily="34" charset="0"/>
              </a:rPr>
              <a:t>Sanna</a:t>
            </a:r>
            <a:r>
              <a:rPr lang="en-GB" sz="1700" dirty="0">
                <a:effectLst/>
                <a:latin typeface="Calibri" panose="020F0502020204030204" pitchFamily="34" charset="0"/>
                <a:ea typeface="Times New Roman" panose="02020603050405020304" pitchFamily="18" charset="0"/>
                <a:cs typeface="Calibri" panose="020F0502020204030204" pitchFamily="34" charset="0"/>
              </a:rPr>
              <a:t>—a beautifully illustrated and thought-provoking book that tells the story of a family's escape from war and their search for safety. The story captures the fear, resilience and hope experienced by refugees. Drawing on this powerful narrative, Kites will explore the experiences of children during World War II, using </a:t>
            </a:r>
            <a:r>
              <a:rPr lang="en-GB" sz="1700" dirty="0" err="1">
                <a:effectLst/>
                <a:latin typeface="Calibri" panose="020F0502020204030204" pitchFamily="34" charset="0"/>
                <a:ea typeface="Times New Roman" panose="02020603050405020304" pitchFamily="18" charset="0"/>
                <a:cs typeface="Calibri" panose="020F0502020204030204" pitchFamily="34" charset="0"/>
              </a:rPr>
              <a:t>Sanna’s</a:t>
            </a:r>
            <a:r>
              <a:rPr lang="en-GB" sz="1700" dirty="0">
                <a:effectLst/>
                <a:latin typeface="Calibri" panose="020F0502020204030204" pitchFamily="34" charset="0"/>
                <a:ea typeface="Times New Roman" panose="02020603050405020304" pitchFamily="18" charset="0"/>
                <a:cs typeface="Calibri" panose="020F0502020204030204" pitchFamily="34" charset="0"/>
              </a:rPr>
              <a:t> story as a stimulus to write their own fictional accounts of the </a:t>
            </a:r>
            <a:r>
              <a:rPr lang="en-GB" sz="1700" u="sng" dirty="0">
                <a:effectLst/>
                <a:latin typeface="Calibri" panose="020F0502020204030204" pitchFamily="34" charset="0"/>
                <a:ea typeface="Times New Roman" panose="02020603050405020304" pitchFamily="18" charset="0"/>
                <a:cs typeface="Calibri" panose="020F0502020204030204" pitchFamily="34" charset="0"/>
              </a:rPr>
              <a:t>Kindertransport</a:t>
            </a:r>
            <a:r>
              <a:rPr lang="en-GB" sz="1700" dirty="0">
                <a:effectLst/>
                <a:latin typeface="Calibri" panose="020F0502020204030204" pitchFamily="34" charset="0"/>
                <a:ea typeface="Times New Roman" panose="02020603050405020304" pitchFamily="18" charset="0"/>
                <a:cs typeface="Calibri" panose="020F0502020204030204" pitchFamily="34" charset="0"/>
              </a:rPr>
              <a:t>—conveying both the emotional impact and historical significance of this rescue mission. </a:t>
            </a:r>
            <a:r>
              <a:rPr lang="en-US" sz="1700" dirty="0"/>
              <a:t>To build further understanding of this era, the children will study the life of </a:t>
            </a:r>
            <a:r>
              <a:rPr lang="en-US" sz="1700" u="sng" dirty="0"/>
              <a:t>Anne Frank</a:t>
            </a:r>
            <a:r>
              <a:rPr lang="en-US" sz="1700" dirty="0"/>
              <a:t>. They will listen to interviews and read about her journey, her childhood, her time in hiding, and the diary she kept, to write her biography. </a:t>
            </a:r>
            <a:r>
              <a:rPr lang="en-GB" sz="1700" dirty="0">
                <a:effectLst/>
                <a:latin typeface="Calibri" panose="020F0502020204030204" pitchFamily="34" charset="0"/>
                <a:ea typeface="Times New Roman" panose="02020603050405020304" pitchFamily="18" charset="0"/>
                <a:cs typeface="Calibri" panose="020F0502020204030204" pitchFamily="34" charset="0"/>
              </a:rPr>
              <a:t>The historical novel </a:t>
            </a:r>
            <a:r>
              <a:rPr lang="en-GB" sz="1700" i="1" dirty="0">
                <a:effectLst/>
                <a:latin typeface="Calibri" panose="020F0502020204030204" pitchFamily="34" charset="0"/>
                <a:ea typeface="Times New Roman" panose="02020603050405020304" pitchFamily="18" charset="0"/>
                <a:cs typeface="Calibri" panose="020F0502020204030204" pitchFamily="34" charset="0"/>
              </a:rPr>
              <a:t>Private Peaceful</a:t>
            </a:r>
            <a:r>
              <a:rPr lang="en-GB" sz="1700" dirty="0">
                <a:effectLst/>
                <a:latin typeface="Calibri" panose="020F0502020204030204" pitchFamily="34" charset="0"/>
                <a:ea typeface="Times New Roman" panose="02020603050405020304" pitchFamily="18" charset="0"/>
                <a:cs typeface="Calibri" panose="020F0502020204030204" pitchFamily="34" charset="0"/>
              </a:rPr>
              <a:t> by Michael Morpurgo will be our guided reading book whilst </a:t>
            </a:r>
            <a:r>
              <a:rPr lang="en-GB" sz="1700" i="1" dirty="0">
                <a:effectLst/>
                <a:latin typeface="Calibri" panose="020F0502020204030204" pitchFamily="34" charset="0"/>
                <a:ea typeface="Times New Roman" panose="02020603050405020304" pitchFamily="18" charset="0"/>
                <a:cs typeface="Calibri" panose="020F0502020204030204" pitchFamily="34" charset="0"/>
              </a:rPr>
              <a:t>Impossible Creatures</a:t>
            </a:r>
            <a:r>
              <a:rPr lang="en-GB" sz="1700" dirty="0">
                <a:effectLst/>
                <a:latin typeface="Calibri" panose="020F0502020204030204" pitchFamily="34" charset="0"/>
                <a:ea typeface="Times New Roman" panose="02020603050405020304" pitchFamily="18" charset="0"/>
                <a:cs typeface="Calibri" panose="020F0502020204030204" pitchFamily="34" charset="0"/>
              </a:rPr>
              <a:t> by Katherine </a:t>
            </a:r>
            <a:r>
              <a:rPr lang="en-GB" sz="1700" dirty="0" err="1">
                <a:effectLst/>
                <a:latin typeface="Calibri" panose="020F0502020204030204" pitchFamily="34" charset="0"/>
                <a:ea typeface="Times New Roman" panose="02020603050405020304" pitchFamily="18" charset="0"/>
                <a:cs typeface="Calibri" panose="020F0502020204030204" pitchFamily="34" charset="0"/>
              </a:rPr>
              <a:t>Rundell</a:t>
            </a:r>
            <a:r>
              <a:rPr lang="en-GB" sz="1700" dirty="0">
                <a:effectLst/>
                <a:latin typeface="Calibri" panose="020F0502020204030204" pitchFamily="34" charset="0"/>
                <a:ea typeface="Times New Roman" panose="02020603050405020304" pitchFamily="18" charset="0"/>
                <a:cs typeface="Calibri" panose="020F0502020204030204" pitchFamily="34" charset="0"/>
              </a:rPr>
              <a:t> will be enjoyed at the end of the school day.</a:t>
            </a:r>
            <a:endParaRPr lang="en-GB" sz="17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3">
            <a:extLst>
              <a:ext uri="{FF2B5EF4-FFF2-40B4-BE49-F238E27FC236}">
                <a16:creationId xmlns:a16="http://schemas.microsoft.com/office/drawing/2014/main" id="{A7C918BA-A2DE-413F-9467-03F424E43F9B}"/>
              </a:ext>
            </a:extLst>
          </p:cNvPr>
          <p:cNvPicPr>
            <a:picLocks noChangeAspect="1"/>
          </p:cNvPicPr>
          <p:nvPr/>
        </p:nvPicPr>
        <p:blipFill>
          <a:blip r:embed="rId2"/>
          <a:stretch>
            <a:fillRect/>
          </a:stretch>
        </p:blipFill>
        <p:spPr>
          <a:xfrm>
            <a:off x="6273867" y="2460280"/>
            <a:ext cx="5808065" cy="432888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5" name="TextBox 4">
            <a:extLst>
              <a:ext uri="{FF2B5EF4-FFF2-40B4-BE49-F238E27FC236}">
                <a16:creationId xmlns:a16="http://schemas.microsoft.com/office/drawing/2014/main" id="{0935E58C-A843-4297-A831-B42BA05ADB16}"/>
              </a:ext>
            </a:extLst>
          </p:cNvPr>
          <p:cNvSpPr txBox="1"/>
          <p:nvPr/>
        </p:nvSpPr>
        <p:spPr>
          <a:xfrm>
            <a:off x="6917266" y="226201"/>
            <a:ext cx="4792133" cy="2123658"/>
          </a:xfrm>
          <a:prstGeom prst="rect">
            <a:avLst/>
          </a:prstGeom>
          <a:noFill/>
          <a:ln>
            <a:solidFill>
              <a:schemeClr val="accent6">
                <a:lumMod val="50000"/>
              </a:schemeClr>
            </a:solidFill>
          </a:ln>
        </p:spPr>
        <p:txBody>
          <a:bodyPr wrap="square" rtlCol="0">
            <a:spAutoFit/>
          </a:bodyPr>
          <a:lstStyle/>
          <a:p>
            <a:pPr marL="285750" indent="-285750">
              <a:buFont typeface="Arial" panose="020B0604020202020204" pitchFamily="34" charset="0"/>
              <a:buChar char="•"/>
            </a:pPr>
            <a:r>
              <a:rPr lang="en-GB" sz="1600" dirty="0"/>
              <a:t>Immersive and text driven</a:t>
            </a:r>
          </a:p>
          <a:p>
            <a:pPr marL="285750" indent="-285750">
              <a:buFont typeface="Arial" panose="020B0604020202020204" pitchFamily="34" charset="0"/>
              <a:buChar char="•"/>
            </a:pPr>
            <a:r>
              <a:rPr lang="en-GB" sz="1600" dirty="0"/>
              <a:t>Audience and Purpose – real reasons to write</a:t>
            </a:r>
          </a:p>
          <a:p>
            <a:pPr marL="285750" indent="-285750">
              <a:buFont typeface="Arial" panose="020B0604020202020204" pitchFamily="34" charset="0"/>
              <a:buChar char="•"/>
            </a:pPr>
            <a:r>
              <a:rPr lang="en-GB" sz="1600" dirty="0"/>
              <a:t>Oracy and talk</a:t>
            </a:r>
          </a:p>
          <a:p>
            <a:pPr marL="285750" indent="-285750">
              <a:buFont typeface="Arial" panose="020B0604020202020204" pitchFamily="34" charset="0"/>
              <a:buChar char="•"/>
            </a:pPr>
            <a:r>
              <a:rPr lang="en-GB" sz="1600" dirty="0"/>
              <a:t>Working Wall chart</a:t>
            </a:r>
          </a:p>
          <a:p>
            <a:pPr marL="285750" indent="-285750">
              <a:buFont typeface="Arial" panose="020B0604020202020204" pitchFamily="34" charset="0"/>
              <a:buChar char="•"/>
            </a:pPr>
            <a:r>
              <a:rPr lang="en-GB" sz="1600" dirty="0"/>
              <a:t>Drama/ Immersion – stepping into characters’ shoes</a:t>
            </a:r>
          </a:p>
          <a:p>
            <a:pPr marL="285750" indent="-285750">
              <a:buFont typeface="Arial" panose="020B0604020202020204" pitchFamily="34" charset="0"/>
              <a:buChar char="•"/>
            </a:pPr>
            <a:r>
              <a:rPr lang="en-GB" sz="1600" dirty="0"/>
              <a:t>Fun and engaging units</a:t>
            </a:r>
          </a:p>
          <a:p>
            <a:pPr marL="285750" indent="-285750">
              <a:buFont typeface="Arial" panose="020B0604020202020204" pitchFamily="34" charset="0"/>
              <a:buChar char="•"/>
            </a:pPr>
            <a:r>
              <a:rPr lang="en-GB" sz="1600" dirty="0"/>
              <a:t>A craft – writing process made explicit</a:t>
            </a:r>
          </a:p>
          <a:p>
            <a:pPr marL="285750" indent="-285750">
              <a:buFont typeface="Arial" panose="020B0604020202020204" pitchFamily="34" charset="0"/>
              <a:buChar char="•"/>
            </a:pPr>
            <a:r>
              <a:rPr lang="en-GB" sz="1600" dirty="0"/>
              <a:t>Twinned with reading</a:t>
            </a:r>
          </a:p>
        </p:txBody>
      </p:sp>
      <p:sp>
        <p:nvSpPr>
          <p:cNvPr id="6" name="Oval 5">
            <a:extLst>
              <a:ext uri="{FF2B5EF4-FFF2-40B4-BE49-F238E27FC236}">
                <a16:creationId xmlns:a16="http://schemas.microsoft.com/office/drawing/2014/main" id="{EF1C8407-2BDD-491C-BA0A-73A5433C72A7}"/>
              </a:ext>
            </a:extLst>
          </p:cNvPr>
          <p:cNvSpPr/>
          <p:nvPr/>
        </p:nvSpPr>
        <p:spPr>
          <a:xfrm>
            <a:off x="10287000" y="3886200"/>
            <a:ext cx="194733" cy="211667"/>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sp>
        <p:nvSpPr>
          <p:cNvPr id="7" name="Oval 6">
            <a:extLst>
              <a:ext uri="{FF2B5EF4-FFF2-40B4-BE49-F238E27FC236}">
                <a16:creationId xmlns:a16="http://schemas.microsoft.com/office/drawing/2014/main" id="{E5D965C8-58D5-43A6-85C8-820F40467074}"/>
              </a:ext>
            </a:extLst>
          </p:cNvPr>
          <p:cNvSpPr/>
          <p:nvPr/>
        </p:nvSpPr>
        <p:spPr>
          <a:xfrm>
            <a:off x="8916690" y="3932766"/>
            <a:ext cx="194733" cy="211667"/>
          </a:xfrm>
          <a:prstGeom prst="ellipse">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7489443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1167909">
            <a:off x="471896" y="608422"/>
            <a:ext cx="5326085" cy="50898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173875" y="15011"/>
            <a:ext cx="1810817" cy="830997"/>
          </a:xfrm>
          <a:prstGeom prst="rect">
            <a:avLst/>
          </a:prstGeom>
        </p:spPr>
        <p:txBody>
          <a:bodyPr wrap="none">
            <a:spAutoFit/>
          </a:bodyPr>
          <a:lstStyle/>
          <a:p>
            <a:r>
              <a:rPr lang="en-GB" sz="4800" b="1" dirty="0"/>
              <a:t>Maths</a:t>
            </a:r>
            <a:endParaRPr lang="en-GB" b="1" dirty="0"/>
          </a:p>
        </p:txBody>
      </p:sp>
      <p:pic>
        <p:nvPicPr>
          <p:cNvPr id="3" name="Picture 2"/>
          <p:cNvPicPr>
            <a:picLocks noChangeAspect="1"/>
          </p:cNvPicPr>
          <p:nvPr/>
        </p:nvPicPr>
        <p:blipFill>
          <a:blip r:embed="rId4"/>
          <a:stretch>
            <a:fillRect/>
          </a:stretch>
        </p:blipFill>
        <p:spPr>
          <a:xfrm>
            <a:off x="2501745" y="5848350"/>
            <a:ext cx="6629400" cy="1009650"/>
          </a:xfrm>
          <a:prstGeom prst="rect">
            <a:avLst/>
          </a:prstGeom>
        </p:spPr>
      </p:pic>
      <p:sp>
        <p:nvSpPr>
          <p:cNvPr id="4" name="TextBox 3"/>
          <p:cNvSpPr txBox="1"/>
          <p:nvPr/>
        </p:nvSpPr>
        <p:spPr>
          <a:xfrm>
            <a:off x="4710083" y="5552702"/>
            <a:ext cx="4073236" cy="369332"/>
          </a:xfrm>
          <a:prstGeom prst="rect">
            <a:avLst/>
          </a:prstGeom>
          <a:noFill/>
        </p:spPr>
        <p:txBody>
          <a:bodyPr wrap="square" rtlCol="0">
            <a:spAutoFit/>
          </a:bodyPr>
          <a:lstStyle/>
          <a:p>
            <a:r>
              <a:rPr lang="en-GB" b="1" dirty="0"/>
              <a:t>Autumn 1 KIRF:</a:t>
            </a:r>
          </a:p>
        </p:txBody>
      </p:sp>
      <p:sp>
        <p:nvSpPr>
          <p:cNvPr id="6" name="TextBox 5">
            <a:extLst>
              <a:ext uri="{FF2B5EF4-FFF2-40B4-BE49-F238E27FC236}">
                <a16:creationId xmlns:a16="http://schemas.microsoft.com/office/drawing/2014/main" id="{52B1B82D-29D4-4A74-9102-EDC274AB6F82}"/>
              </a:ext>
            </a:extLst>
          </p:cNvPr>
          <p:cNvSpPr txBox="1"/>
          <p:nvPr/>
        </p:nvSpPr>
        <p:spPr>
          <a:xfrm>
            <a:off x="6096001" y="86049"/>
            <a:ext cx="6039616" cy="2862322"/>
          </a:xfrm>
          <a:prstGeom prst="rect">
            <a:avLst/>
          </a:prstGeom>
          <a:noFill/>
          <a:ln>
            <a:solidFill>
              <a:schemeClr val="accent6">
                <a:lumMod val="50000"/>
              </a:schemeClr>
            </a:solidFill>
          </a:ln>
        </p:spPr>
        <p:txBody>
          <a:bodyPr wrap="square" rtlCol="0">
            <a:spAutoFit/>
          </a:bodyPr>
          <a:lstStyle/>
          <a:p>
            <a:pPr marL="285750" indent="-285750">
              <a:buFont typeface="Arial" panose="020B0604020202020204" pitchFamily="34" charset="0"/>
              <a:buChar char="•"/>
            </a:pPr>
            <a:r>
              <a:rPr lang="en-GB" sz="2000" dirty="0">
                <a:solidFill>
                  <a:srgbClr val="002060"/>
                </a:solidFill>
              </a:rPr>
              <a:t>Layered learning</a:t>
            </a:r>
          </a:p>
          <a:p>
            <a:pPr marL="285750" indent="-285750">
              <a:buFont typeface="Arial" panose="020B0604020202020204" pitchFamily="34" charset="0"/>
              <a:buChar char="•"/>
            </a:pPr>
            <a:r>
              <a:rPr lang="en-GB" sz="2000" dirty="0">
                <a:solidFill>
                  <a:srgbClr val="002060"/>
                </a:solidFill>
              </a:rPr>
              <a:t>Conceptual understanding – not just methods but WHY</a:t>
            </a:r>
          </a:p>
          <a:p>
            <a:pPr marL="285750" indent="-285750">
              <a:buFont typeface="Arial" panose="020B0604020202020204" pitchFamily="34" charset="0"/>
              <a:buChar char="•"/>
            </a:pPr>
            <a:r>
              <a:rPr lang="en-GB" sz="2000" dirty="0">
                <a:solidFill>
                  <a:srgbClr val="002060"/>
                </a:solidFill>
              </a:rPr>
              <a:t>Problem solving and reasoning</a:t>
            </a:r>
          </a:p>
          <a:p>
            <a:pPr marL="285750" indent="-285750">
              <a:buFont typeface="Arial" panose="020B0604020202020204" pitchFamily="34" charset="0"/>
              <a:buChar char="•"/>
            </a:pPr>
            <a:r>
              <a:rPr lang="en-GB" sz="2000" dirty="0">
                <a:solidFill>
                  <a:srgbClr val="002060"/>
                </a:solidFill>
              </a:rPr>
              <a:t>Fluency and accuracy</a:t>
            </a:r>
          </a:p>
          <a:p>
            <a:pPr marL="285750" indent="-285750">
              <a:buFont typeface="Arial" panose="020B0604020202020204" pitchFamily="34" charset="0"/>
              <a:buChar char="•"/>
            </a:pPr>
            <a:r>
              <a:rPr lang="en-GB" sz="2000" dirty="0">
                <a:solidFill>
                  <a:srgbClr val="002060"/>
                </a:solidFill>
              </a:rPr>
              <a:t>Visual and practical approaches – models and diagrams</a:t>
            </a:r>
          </a:p>
          <a:p>
            <a:pPr marL="285750" indent="-285750">
              <a:buFont typeface="Arial" panose="020B0604020202020204" pitchFamily="34" charset="0"/>
              <a:buChar char="•"/>
            </a:pPr>
            <a:r>
              <a:rPr lang="en-GB" sz="2000" dirty="0">
                <a:solidFill>
                  <a:srgbClr val="002060"/>
                </a:solidFill>
              </a:rPr>
              <a:t>Engagement and challenge – build resilient mathematicians and problem solvers</a:t>
            </a:r>
          </a:p>
        </p:txBody>
      </p:sp>
      <p:pic>
        <p:nvPicPr>
          <p:cNvPr id="7" name="Picture 6">
            <a:extLst>
              <a:ext uri="{FF2B5EF4-FFF2-40B4-BE49-F238E27FC236}">
                <a16:creationId xmlns:a16="http://schemas.microsoft.com/office/drawing/2014/main" id="{C6C60BD2-6CAA-4E75-B8C9-864EE5636491}"/>
              </a:ext>
            </a:extLst>
          </p:cNvPr>
          <p:cNvPicPr>
            <a:picLocks noChangeAspect="1"/>
          </p:cNvPicPr>
          <p:nvPr/>
        </p:nvPicPr>
        <p:blipFill>
          <a:blip r:embed="rId5"/>
          <a:stretch>
            <a:fillRect/>
          </a:stretch>
        </p:blipFill>
        <p:spPr>
          <a:xfrm>
            <a:off x="6377682" y="3217095"/>
            <a:ext cx="5640738" cy="1278705"/>
          </a:xfrm>
          <a:prstGeom prst="rect">
            <a:avLst/>
          </a:prstGeom>
        </p:spPr>
      </p:pic>
    </p:spTree>
    <p:extLst>
      <p:ext uri="{BB962C8B-B14F-4D97-AF65-F5344CB8AC3E}">
        <p14:creationId xmlns:p14="http://schemas.microsoft.com/office/powerpoint/2010/main" val="7319417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581A198-4E91-4B3B-99D6-CDCE05C16991}"/>
              </a:ext>
            </a:extLst>
          </p:cNvPr>
          <p:cNvPicPr>
            <a:picLocks noChangeAspect="1"/>
          </p:cNvPicPr>
          <p:nvPr/>
        </p:nvPicPr>
        <p:blipFill>
          <a:blip r:embed="rId2"/>
          <a:stretch>
            <a:fillRect/>
          </a:stretch>
        </p:blipFill>
        <p:spPr>
          <a:xfrm>
            <a:off x="0" y="319077"/>
            <a:ext cx="12192000" cy="6219846"/>
          </a:xfrm>
          <a:prstGeom prst="rect">
            <a:avLst/>
          </a:prstGeom>
        </p:spPr>
      </p:pic>
    </p:spTree>
    <p:extLst>
      <p:ext uri="{BB962C8B-B14F-4D97-AF65-F5344CB8AC3E}">
        <p14:creationId xmlns:p14="http://schemas.microsoft.com/office/powerpoint/2010/main" val="2751163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600" b="1" dirty="0">
                <a:solidFill>
                  <a:srgbClr val="00B050"/>
                </a:solidFill>
              </a:rPr>
              <a:t>Homework</a:t>
            </a:r>
          </a:p>
        </p:txBody>
      </p:sp>
      <p:sp>
        <p:nvSpPr>
          <p:cNvPr id="3" name="Content Placeholder 2"/>
          <p:cNvSpPr>
            <a:spLocks noGrp="1"/>
          </p:cNvSpPr>
          <p:nvPr>
            <p:ph idx="1"/>
          </p:nvPr>
        </p:nvSpPr>
        <p:spPr>
          <a:xfrm>
            <a:off x="838199" y="1582475"/>
            <a:ext cx="10515600" cy="1022078"/>
          </a:xfrm>
          <a:ln w="28575"/>
        </p:spPr>
        <p:style>
          <a:lnRef idx="2">
            <a:schemeClr val="accent6"/>
          </a:lnRef>
          <a:fillRef idx="1">
            <a:schemeClr val="lt1"/>
          </a:fillRef>
          <a:effectRef idx="0">
            <a:schemeClr val="accent6"/>
          </a:effectRef>
          <a:fontRef idx="minor">
            <a:schemeClr val="dk1"/>
          </a:fontRef>
        </p:style>
        <p:txBody>
          <a:bodyPr/>
          <a:lstStyle/>
          <a:p>
            <a:pPr marL="0" indent="0">
              <a:buNone/>
            </a:pPr>
            <a:r>
              <a:rPr lang="en-GB" u="sng" dirty="0"/>
              <a:t>Maths and English/or another subject </a:t>
            </a:r>
            <a:r>
              <a:rPr lang="en-GB" dirty="0"/>
              <a:t>to be given every </a:t>
            </a:r>
            <a:r>
              <a:rPr lang="en-GB" b="1" dirty="0"/>
              <a:t>Friday</a:t>
            </a:r>
            <a:r>
              <a:rPr lang="en-GB" dirty="0"/>
              <a:t>. Handed back in the following </a:t>
            </a:r>
            <a:r>
              <a:rPr lang="en-GB" b="1" dirty="0"/>
              <a:t>Wednesday</a:t>
            </a:r>
            <a:r>
              <a:rPr lang="en-GB" dirty="0"/>
              <a:t>.</a:t>
            </a:r>
          </a:p>
        </p:txBody>
      </p:sp>
      <p:sp>
        <p:nvSpPr>
          <p:cNvPr id="5" name="Content Placeholder 2"/>
          <p:cNvSpPr txBox="1">
            <a:spLocks/>
          </p:cNvSpPr>
          <p:nvPr/>
        </p:nvSpPr>
        <p:spPr>
          <a:xfrm>
            <a:off x="838200" y="4422371"/>
            <a:ext cx="10515600" cy="1760714"/>
          </a:xfrm>
          <a:prstGeom prst="rect">
            <a:avLst/>
          </a:prstGeom>
          <a:ln w="28575"/>
        </p:spPr>
        <p:style>
          <a:lnRef idx="2">
            <a:schemeClr val="accent6"/>
          </a:lnRef>
          <a:fillRef idx="1">
            <a:schemeClr val="lt1"/>
          </a:fillRef>
          <a:effectRef idx="0">
            <a:schemeClr val="accent6"/>
          </a:effectRef>
          <a:fontRef idx="minor">
            <a:schemeClr val="dk1"/>
          </a:fontRef>
        </p:style>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dk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dk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dk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9pPr>
          </a:lstStyle>
          <a:p>
            <a:pPr marL="0" indent="0">
              <a:buFont typeface="Arial" panose="020B0604020202020204" pitchFamily="34" charset="0"/>
              <a:buNone/>
            </a:pPr>
            <a:r>
              <a:rPr lang="en-GB" u="sng" dirty="0"/>
              <a:t>Reading</a:t>
            </a:r>
            <a:r>
              <a:rPr lang="en-GB" dirty="0"/>
              <a:t>: your child </a:t>
            </a:r>
            <a:r>
              <a:rPr lang="en-GB" b="1" dirty="0"/>
              <a:t>should read daily</a:t>
            </a:r>
            <a:r>
              <a:rPr lang="en-GB" dirty="0"/>
              <a:t>, either to an adult/sibling or independently, or both! </a:t>
            </a:r>
          </a:p>
          <a:p>
            <a:pPr marL="0" indent="0">
              <a:buFont typeface="Arial" panose="020B0604020202020204" pitchFamily="34" charset="0"/>
              <a:buNone/>
            </a:pPr>
            <a:r>
              <a:rPr lang="en-GB" dirty="0"/>
              <a:t>I will share a link to register on </a:t>
            </a:r>
            <a:r>
              <a:rPr lang="en-GB" b="1" dirty="0"/>
              <a:t>Read Theory </a:t>
            </a:r>
            <a:r>
              <a:rPr lang="en-GB" dirty="0"/>
              <a:t>on in due course – please complete two-three excerpts per week.</a:t>
            </a:r>
          </a:p>
        </p:txBody>
      </p:sp>
      <p:sp>
        <p:nvSpPr>
          <p:cNvPr id="6" name="Content Placeholder 2"/>
          <p:cNvSpPr txBox="1">
            <a:spLocks/>
          </p:cNvSpPr>
          <p:nvPr/>
        </p:nvSpPr>
        <p:spPr>
          <a:xfrm>
            <a:off x="838200" y="2734962"/>
            <a:ext cx="10515600" cy="1579196"/>
          </a:xfrm>
          <a:prstGeom prst="rect">
            <a:avLst/>
          </a:prstGeom>
          <a:ln w="28575"/>
        </p:spPr>
        <p:style>
          <a:lnRef idx="2">
            <a:schemeClr val="accent6"/>
          </a:lnRef>
          <a:fillRef idx="1">
            <a:schemeClr val="lt1"/>
          </a:fillRef>
          <a:effectRef idx="0">
            <a:schemeClr val="accent6"/>
          </a:effectRef>
          <a:fontRef idx="minor">
            <a:schemeClr val="dk1"/>
          </a:fontRef>
        </p:style>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dk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dk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dk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dk1"/>
                </a:solidFill>
                <a:latin typeface="+mn-lt"/>
                <a:ea typeface="+mn-ea"/>
                <a:cs typeface="+mn-cs"/>
              </a:defRPr>
            </a:lvl9pPr>
          </a:lstStyle>
          <a:p>
            <a:pPr marL="0" indent="0">
              <a:spcBef>
                <a:spcPct val="0"/>
              </a:spcBef>
              <a:spcAft>
                <a:spcPct val="0"/>
              </a:spcAft>
              <a:buNone/>
            </a:pPr>
            <a:r>
              <a:rPr lang="en-GB" altLang="en-US" dirty="0">
                <a:solidFill>
                  <a:schemeClr val="tx1"/>
                </a:solidFill>
              </a:rPr>
              <a:t>Each week new </a:t>
            </a:r>
            <a:r>
              <a:rPr lang="en-GB" altLang="en-US" u="sng" dirty="0">
                <a:solidFill>
                  <a:schemeClr val="tx1"/>
                </a:solidFill>
              </a:rPr>
              <a:t>spellings</a:t>
            </a:r>
            <a:r>
              <a:rPr lang="en-GB" altLang="en-US" dirty="0">
                <a:solidFill>
                  <a:schemeClr val="tx1"/>
                </a:solidFill>
              </a:rPr>
              <a:t> will be given as homework. These will be linked to the Year 5 and 6 Statutory Spellings. </a:t>
            </a:r>
          </a:p>
          <a:p>
            <a:pPr marL="0" indent="0">
              <a:spcBef>
                <a:spcPct val="0"/>
              </a:spcBef>
              <a:spcAft>
                <a:spcPct val="0"/>
              </a:spcAft>
              <a:buNone/>
            </a:pPr>
            <a:r>
              <a:rPr lang="en-GB" altLang="en-US" dirty="0">
                <a:solidFill>
                  <a:schemeClr val="tx1"/>
                </a:solidFill>
              </a:rPr>
              <a:t>Spellings will be given out on the Friday, detailed on the Friday note, and tested on the following Friday.</a:t>
            </a:r>
          </a:p>
        </p:txBody>
      </p:sp>
      <p:pic>
        <p:nvPicPr>
          <p:cNvPr id="7" name="Picture 1"/>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722428" y="365125"/>
            <a:ext cx="1262743" cy="121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365015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1257" y="-61595"/>
            <a:ext cx="11763103" cy="1325563"/>
          </a:xfrm>
        </p:spPr>
        <p:txBody>
          <a:bodyPr>
            <a:noAutofit/>
          </a:bodyPr>
          <a:lstStyle/>
          <a:p>
            <a:r>
              <a:rPr lang="en-GB" sz="5400" b="1" dirty="0">
                <a:solidFill>
                  <a:srgbClr val="00B050"/>
                </a:solidFill>
              </a:rPr>
              <a:t>Why can’t I skip my reading tonight?</a:t>
            </a:r>
          </a:p>
        </p:txBody>
      </p:sp>
      <p:pic>
        <p:nvPicPr>
          <p:cNvPr id="4" name="Content Placeholder 3"/>
          <p:cNvPicPr>
            <a:picLocks noGrp="1" noChangeAspect="1"/>
          </p:cNvPicPr>
          <p:nvPr>
            <p:ph idx="1"/>
          </p:nvPr>
        </p:nvPicPr>
        <p:blipFill>
          <a:blip r:embed="rId2"/>
          <a:stretch>
            <a:fillRect/>
          </a:stretch>
        </p:blipFill>
        <p:spPr>
          <a:xfrm>
            <a:off x="3132908" y="1377984"/>
            <a:ext cx="5602227" cy="5044598"/>
          </a:xfrm>
          <a:prstGeom prst="rect">
            <a:avLst/>
          </a:prstGeom>
          <a:ln w="28575">
            <a:solidFill>
              <a:srgbClr val="00B050"/>
            </a:solidFill>
          </a:ln>
        </p:spPr>
      </p:pic>
      <p:sp>
        <p:nvSpPr>
          <p:cNvPr id="6" name="TextBox 5"/>
          <p:cNvSpPr txBox="1"/>
          <p:nvPr/>
        </p:nvSpPr>
        <p:spPr>
          <a:xfrm>
            <a:off x="8969829" y="1699680"/>
            <a:ext cx="3054531" cy="4401205"/>
          </a:xfrm>
          <a:prstGeom prst="rect">
            <a:avLst/>
          </a:prstGeom>
          <a:noFill/>
          <a:ln w="28575">
            <a:solidFill>
              <a:srgbClr val="00B050"/>
            </a:solidFill>
          </a:ln>
        </p:spPr>
        <p:txBody>
          <a:bodyPr wrap="square" rtlCol="0">
            <a:spAutoFit/>
          </a:bodyPr>
          <a:lstStyle/>
          <a:p>
            <a:r>
              <a:rPr lang="en-GB" sz="2000" dirty="0"/>
              <a:t>A study shows the cumulative advantage of daily reading. </a:t>
            </a:r>
          </a:p>
          <a:p>
            <a:endParaRPr lang="en-GB" sz="2000" dirty="0"/>
          </a:p>
          <a:p>
            <a:r>
              <a:rPr lang="en-GB" sz="2000" dirty="0"/>
              <a:t>A strong correlation exists between reading and vocabulary, writing ability, confidence, access across the curriculum AND maths attainment scores!</a:t>
            </a:r>
          </a:p>
          <a:p>
            <a:endParaRPr lang="en-GB" sz="2000" dirty="0"/>
          </a:p>
          <a:p>
            <a:r>
              <a:rPr lang="en-GB" sz="2000" dirty="0"/>
              <a:t>Please encourage and help support a routine of daily reading. Thank you </a:t>
            </a:r>
            <a:r>
              <a:rPr lang="en-GB" sz="2000" dirty="0">
                <a:sym typeface="Wingdings" panose="05000000000000000000" pitchFamily="2" charset="2"/>
              </a:rPr>
              <a:t></a:t>
            </a:r>
            <a:endParaRPr lang="en-GB" sz="2000" dirty="0"/>
          </a:p>
        </p:txBody>
      </p:sp>
      <p:pic>
        <p:nvPicPr>
          <p:cNvPr id="7" name="Picture 6"/>
          <p:cNvPicPr>
            <a:picLocks noChangeAspect="1"/>
          </p:cNvPicPr>
          <p:nvPr/>
        </p:nvPicPr>
        <p:blipFill>
          <a:blip r:embed="rId3"/>
          <a:stretch>
            <a:fillRect/>
          </a:stretch>
        </p:blipFill>
        <p:spPr>
          <a:xfrm>
            <a:off x="144680" y="1377984"/>
            <a:ext cx="2894496" cy="4325109"/>
          </a:xfrm>
          <a:prstGeom prst="rect">
            <a:avLst/>
          </a:prstGeom>
        </p:spPr>
      </p:pic>
    </p:spTree>
    <p:extLst>
      <p:ext uri="{BB962C8B-B14F-4D97-AF65-F5344CB8AC3E}">
        <p14:creationId xmlns:p14="http://schemas.microsoft.com/office/powerpoint/2010/main" val="16287472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186" y="670854"/>
            <a:ext cx="2548345" cy="1462746"/>
          </a:xfrm>
        </p:spPr>
        <p:txBody>
          <a:bodyPr>
            <a:noAutofit/>
          </a:bodyPr>
          <a:lstStyle/>
          <a:p>
            <a:r>
              <a:rPr lang="en-GB" sz="6600" b="1" dirty="0">
                <a:solidFill>
                  <a:srgbClr val="00B050"/>
                </a:solidFill>
              </a:rPr>
              <a:t>Class</a:t>
            </a:r>
            <a:br>
              <a:rPr lang="en-GB" sz="6600" b="1" dirty="0">
                <a:solidFill>
                  <a:srgbClr val="00B050"/>
                </a:solidFill>
              </a:rPr>
            </a:br>
            <a:r>
              <a:rPr lang="en-GB" sz="6600" b="1" dirty="0">
                <a:solidFill>
                  <a:srgbClr val="00B050"/>
                </a:solidFill>
              </a:rPr>
              <a:t>library</a:t>
            </a:r>
          </a:p>
        </p:txBody>
      </p:sp>
      <p:sp>
        <p:nvSpPr>
          <p:cNvPr id="3" name="Content Placeholder 2"/>
          <p:cNvSpPr>
            <a:spLocks noGrp="1"/>
          </p:cNvSpPr>
          <p:nvPr>
            <p:ph idx="1"/>
          </p:nvPr>
        </p:nvSpPr>
        <p:spPr>
          <a:xfrm>
            <a:off x="269967" y="3311848"/>
            <a:ext cx="11922034" cy="3149912"/>
          </a:xfrm>
        </p:spPr>
        <p:txBody>
          <a:bodyPr>
            <a:normAutofit fontScale="92500" lnSpcReduction="10000"/>
          </a:bodyPr>
          <a:lstStyle/>
          <a:p>
            <a:pPr marL="0" indent="0">
              <a:buNone/>
            </a:pPr>
            <a:r>
              <a:rPr lang="en-GB" dirty="0"/>
              <a:t>I have been organising our class library and would gladly receive any donated books which appear on this poster, also featured on this Friday’s note. I want to </a:t>
            </a:r>
            <a:r>
              <a:rPr lang="en-GB" b="1" dirty="0"/>
              <a:t>foster a love of reading </a:t>
            </a:r>
            <a:r>
              <a:rPr lang="en-GB" dirty="0"/>
              <a:t>– there really is no better pastime! </a:t>
            </a:r>
          </a:p>
          <a:p>
            <a:pPr marL="0" indent="0">
              <a:buNone/>
            </a:pPr>
            <a:r>
              <a:rPr lang="en-GB" b="1" dirty="0"/>
              <a:t>Sign out sheet </a:t>
            </a:r>
            <a:r>
              <a:rPr lang="en-GB" dirty="0"/>
              <a:t>– replacing books if lost.</a:t>
            </a:r>
          </a:p>
          <a:p>
            <a:pPr marL="0" indent="0">
              <a:buNone/>
            </a:pPr>
            <a:r>
              <a:rPr lang="en-GB" dirty="0"/>
              <a:t>Kites are responsible for changing their own books as and when they need to. </a:t>
            </a:r>
            <a:br>
              <a:rPr lang="en-GB" dirty="0"/>
            </a:br>
            <a:r>
              <a:rPr lang="en-GB" dirty="0"/>
              <a:t>I will be asking the class to complete entries in their reading records to illustrate how often they are reading. </a:t>
            </a:r>
          </a:p>
          <a:p>
            <a:pPr marL="0" indent="0">
              <a:buNone/>
            </a:pPr>
            <a:r>
              <a:rPr lang="en-GB" b="1" dirty="0"/>
              <a:t>Reading passports </a:t>
            </a:r>
            <a:r>
              <a:rPr lang="en-GB" dirty="0"/>
              <a:t>were a HUGE HIT last year. I will support choices:</a:t>
            </a:r>
          </a:p>
        </p:txBody>
      </p:sp>
      <p:pic>
        <p:nvPicPr>
          <p:cNvPr id="5" name="Picture 4"/>
          <p:cNvPicPr>
            <a:picLocks noChangeAspect="1"/>
          </p:cNvPicPr>
          <p:nvPr/>
        </p:nvPicPr>
        <p:blipFill>
          <a:blip r:embed="rId2"/>
          <a:stretch>
            <a:fillRect/>
          </a:stretch>
        </p:blipFill>
        <p:spPr>
          <a:xfrm>
            <a:off x="2915370" y="102805"/>
            <a:ext cx="4509861" cy="3073993"/>
          </a:xfrm>
          <a:prstGeom prst="rect">
            <a:avLst/>
          </a:prstGeom>
        </p:spPr>
      </p:pic>
      <p:pic>
        <p:nvPicPr>
          <p:cNvPr id="6" name="Picture 5"/>
          <p:cNvPicPr>
            <a:picLocks noChangeAspect="1"/>
          </p:cNvPicPr>
          <p:nvPr/>
        </p:nvPicPr>
        <p:blipFill>
          <a:blip r:embed="rId3"/>
          <a:stretch>
            <a:fillRect/>
          </a:stretch>
        </p:blipFill>
        <p:spPr>
          <a:xfrm>
            <a:off x="7480728" y="102805"/>
            <a:ext cx="4467432" cy="3037762"/>
          </a:xfrm>
          <a:prstGeom prst="rect">
            <a:avLst/>
          </a:prstGeom>
        </p:spPr>
      </p:pic>
    </p:spTree>
    <p:extLst>
      <p:ext uri="{BB962C8B-B14F-4D97-AF65-F5344CB8AC3E}">
        <p14:creationId xmlns:p14="http://schemas.microsoft.com/office/powerpoint/2010/main" val="20180221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25897" y="962213"/>
            <a:ext cx="10654473" cy="5037575"/>
          </a:xfrm>
          <a:prstGeom prst="rect">
            <a:avLst/>
          </a:prstGeom>
        </p:spPr>
      </p:pic>
      <p:sp>
        <p:nvSpPr>
          <p:cNvPr id="2" name="TextBox 1"/>
          <p:cNvSpPr txBox="1"/>
          <p:nvPr/>
        </p:nvSpPr>
        <p:spPr>
          <a:xfrm>
            <a:off x="1404851" y="315883"/>
            <a:ext cx="9875520" cy="646331"/>
          </a:xfrm>
          <a:prstGeom prst="rect">
            <a:avLst/>
          </a:prstGeom>
          <a:noFill/>
        </p:spPr>
        <p:txBody>
          <a:bodyPr wrap="square" rtlCol="0">
            <a:spAutoFit/>
          </a:bodyPr>
          <a:lstStyle/>
          <a:p>
            <a:r>
              <a:rPr lang="en-GB" dirty="0"/>
              <a:t>A </a:t>
            </a:r>
            <a:r>
              <a:rPr lang="en-GB" i="1" dirty="0"/>
              <a:t>draft</a:t>
            </a:r>
            <a:r>
              <a:rPr lang="en-GB" dirty="0"/>
              <a:t> version of one example of a reading passport – this is to support reading choices and motivate pupils!</a:t>
            </a:r>
          </a:p>
        </p:txBody>
      </p:sp>
    </p:spTree>
    <p:extLst>
      <p:ext uri="{BB962C8B-B14F-4D97-AF65-F5344CB8AC3E}">
        <p14:creationId xmlns:p14="http://schemas.microsoft.com/office/powerpoint/2010/main" val="5358089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478110" y="1458277"/>
            <a:ext cx="7278461" cy="5306660"/>
          </a:xfrm>
          <a:prstGeom prst="rect">
            <a:avLst/>
          </a:prstGeom>
        </p:spPr>
      </p:pic>
      <p:sp>
        <p:nvSpPr>
          <p:cNvPr id="5" name="TextBox 4"/>
          <p:cNvSpPr txBox="1"/>
          <p:nvPr/>
        </p:nvSpPr>
        <p:spPr>
          <a:xfrm>
            <a:off x="101932" y="141289"/>
            <a:ext cx="4003878" cy="2677656"/>
          </a:xfrm>
          <a:prstGeom prst="rect">
            <a:avLst/>
          </a:prstGeom>
          <a:noFill/>
          <a:ln w="28575">
            <a:solidFill>
              <a:srgbClr val="7030A0"/>
            </a:solidFill>
          </a:ln>
        </p:spPr>
        <p:txBody>
          <a:bodyPr wrap="square" rtlCol="0">
            <a:spAutoFit/>
          </a:bodyPr>
          <a:lstStyle/>
          <a:p>
            <a:r>
              <a:rPr lang="en-GB" sz="2400" dirty="0">
                <a:solidFill>
                  <a:srgbClr val="7030A0"/>
                </a:solidFill>
                <a:latin typeface="Arial Rounded MT Bold" panose="020F0704030504030204" pitchFamily="34" charset="0"/>
              </a:rPr>
              <a:t>We are really pushing reading for pleasure here at </a:t>
            </a:r>
            <a:r>
              <a:rPr lang="en-GB" sz="2400" dirty="0" err="1">
                <a:solidFill>
                  <a:srgbClr val="7030A0"/>
                </a:solidFill>
                <a:latin typeface="Arial Rounded MT Bold" panose="020F0704030504030204" pitchFamily="34" charset="0"/>
              </a:rPr>
              <a:t>Grayswood</a:t>
            </a:r>
            <a:r>
              <a:rPr lang="en-GB" sz="2400" dirty="0">
                <a:solidFill>
                  <a:srgbClr val="7030A0"/>
                </a:solidFill>
                <a:latin typeface="Arial Rounded MT Bold" panose="020F0704030504030204" pitchFamily="34" charset="0"/>
              </a:rPr>
              <a:t> because, quite simply, aside from the academic advances one makes due to reading, </a:t>
            </a:r>
            <a:r>
              <a:rPr lang="en-GB" sz="2400" u="sng" dirty="0">
                <a:solidFill>
                  <a:srgbClr val="7030A0"/>
                </a:solidFill>
                <a:latin typeface="Arial Rounded MT Bold" panose="020F0704030504030204" pitchFamily="34" charset="0"/>
              </a:rPr>
              <a:t>it is FUN</a:t>
            </a:r>
            <a:r>
              <a:rPr lang="en-GB" sz="2400" dirty="0">
                <a:solidFill>
                  <a:srgbClr val="7030A0"/>
                </a:solidFill>
                <a:latin typeface="Arial Rounded MT Bold" panose="020F0704030504030204" pitchFamily="34" charset="0"/>
              </a:rPr>
              <a:t> </a:t>
            </a:r>
            <a:r>
              <a:rPr lang="en-GB" sz="2400" dirty="0">
                <a:solidFill>
                  <a:srgbClr val="7030A0"/>
                </a:solidFill>
                <a:latin typeface="Arial Rounded MT Bold" panose="020F0704030504030204" pitchFamily="34" charset="0"/>
                <a:sym typeface="Wingdings" panose="05000000000000000000" pitchFamily="2" charset="2"/>
              </a:rPr>
              <a:t></a:t>
            </a:r>
            <a:endParaRPr lang="en-GB" sz="2400" dirty="0">
              <a:solidFill>
                <a:srgbClr val="7030A0"/>
              </a:solidFill>
              <a:latin typeface="Arial Rounded MT Bold" panose="020F0704030504030204" pitchFamily="34" charset="0"/>
            </a:endParaRPr>
          </a:p>
        </p:txBody>
      </p:sp>
      <p:pic>
        <p:nvPicPr>
          <p:cNvPr id="6" name="Picture 5"/>
          <p:cNvPicPr>
            <a:picLocks noChangeAspect="1"/>
          </p:cNvPicPr>
          <p:nvPr/>
        </p:nvPicPr>
        <p:blipFill>
          <a:blip r:embed="rId3"/>
          <a:stretch>
            <a:fillRect/>
          </a:stretch>
        </p:blipFill>
        <p:spPr>
          <a:xfrm>
            <a:off x="101932" y="3430551"/>
            <a:ext cx="4030360" cy="2599546"/>
          </a:xfrm>
          <a:prstGeom prst="rect">
            <a:avLst/>
          </a:prstGeom>
        </p:spPr>
      </p:pic>
    </p:spTree>
    <p:extLst>
      <p:ext uri="{BB962C8B-B14F-4D97-AF65-F5344CB8AC3E}">
        <p14:creationId xmlns:p14="http://schemas.microsoft.com/office/powerpoint/2010/main" val="1166192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7903" y="0"/>
            <a:ext cx="10515600" cy="1325563"/>
          </a:xfrm>
        </p:spPr>
        <p:txBody>
          <a:bodyPr>
            <a:normAutofit/>
          </a:bodyPr>
          <a:lstStyle/>
          <a:p>
            <a:r>
              <a:rPr lang="en-GB" sz="4800" b="1" dirty="0">
                <a:solidFill>
                  <a:srgbClr val="00B050"/>
                </a:solidFill>
              </a:rPr>
              <a:t>Forest School</a:t>
            </a:r>
          </a:p>
        </p:txBody>
      </p:sp>
      <p:sp>
        <p:nvSpPr>
          <p:cNvPr id="3" name="Content Placeholder 2"/>
          <p:cNvSpPr>
            <a:spLocks noGrp="1"/>
          </p:cNvSpPr>
          <p:nvPr>
            <p:ph idx="1"/>
          </p:nvPr>
        </p:nvSpPr>
        <p:spPr>
          <a:xfrm>
            <a:off x="707572" y="1126535"/>
            <a:ext cx="10515600" cy="795655"/>
          </a:xfrm>
        </p:spPr>
        <p:txBody>
          <a:bodyPr>
            <a:normAutofit/>
          </a:bodyPr>
          <a:lstStyle/>
          <a:p>
            <a:pPr marL="0" indent="0">
              <a:buNone/>
            </a:pPr>
            <a:r>
              <a:rPr lang="en-GB" sz="3200" dirty="0"/>
              <a:t>Kites will enjoy Forest School in the Spring Term.</a:t>
            </a:r>
          </a:p>
        </p:txBody>
      </p:sp>
      <p:sp>
        <p:nvSpPr>
          <p:cNvPr id="4" name="Title 1"/>
          <p:cNvSpPr txBox="1">
            <a:spLocks/>
          </p:cNvSpPr>
          <p:nvPr/>
        </p:nvSpPr>
        <p:spPr>
          <a:xfrm>
            <a:off x="637903" y="1904591"/>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4800" b="1" dirty="0">
                <a:solidFill>
                  <a:srgbClr val="00B050"/>
                </a:solidFill>
              </a:rPr>
              <a:t>Class trips</a:t>
            </a:r>
          </a:p>
        </p:txBody>
      </p:sp>
      <p:sp>
        <p:nvSpPr>
          <p:cNvPr id="5" name="Content Placeholder 2"/>
          <p:cNvSpPr txBox="1">
            <a:spLocks/>
          </p:cNvSpPr>
          <p:nvPr/>
        </p:nvSpPr>
        <p:spPr>
          <a:xfrm>
            <a:off x="707571" y="2934265"/>
            <a:ext cx="4888895" cy="79565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200" dirty="0"/>
              <a:t>This term we will visit The Rural Life Centre to support our learning of WW2. Next term we are off to the Gilbert White museum. Volunteers needed!</a:t>
            </a:r>
          </a:p>
          <a:p>
            <a:pPr marL="0" indent="0">
              <a:buFont typeface="Arial" panose="020B0604020202020204" pitchFamily="34" charset="0"/>
              <a:buNone/>
            </a:pPr>
            <a:r>
              <a:rPr lang="en-GB" sz="4000" b="1" dirty="0">
                <a:solidFill>
                  <a:srgbClr val="00B050"/>
                </a:solidFill>
                <a:latin typeface="+mj-lt"/>
              </a:rPr>
              <a:t>Parent Helpers/ DBS</a:t>
            </a:r>
          </a:p>
        </p:txBody>
      </p:sp>
      <p:pic>
        <p:nvPicPr>
          <p:cNvPr id="6" name="Picture 5"/>
          <p:cNvPicPr>
            <a:picLocks noChangeAspect="1"/>
          </p:cNvPicPr>
          <p:nvPr/>
        </p:nvPicPr>
        <p:blipFill>
          <a:blip r:embed="rId2"/>
          <a:stretch>
            <a:fillRect/>
          </a:stretch>
        </p:blipFill>
        <p:spPr>
          <a:xfrm>
            <a:off x="5895703" y="2501218"/>
            <a:ext cx="5758059" cy="3377488"/>
          </a:xfrm>
          <a:prstGeom prst="rect">
            <a:avLst/>
          </a:prstGeom>
        </p:spPr>
      </p:pic>
      <p:pic>
        <p:nvPicPr>
          <p:cNvPr id="7" name="Picture 1"/>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722428" y="365125"/>
            <a:ext cx="1262743" cy="121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503475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0172"/>
            <a:ext cx="10269227" cy="905504"/>
          </a:xfrm>
        </p:spPr>
        <p:txBody>
          <a:bodyPr>
            <a:normAutofit/>
          </a:bodyPr>
          <a:lstStyle/>
          <a:p>
            <a:r>
              <a:rPr lang="en-GB" sz="5400" b="1" dirty="0">
                <a:solidFill>
                  <a:srgbClr val="00B050"/>
                </a:solidFill>
              </a:rPr>
              <a:t>Year 6 Responsibilities</a:t>
            </a:r>
          </a:p>
        </p:txBody>
      </p:sp>
      <p:sp>
        <p:nvSpPr>
          <p:cNvPr id="3" name="Content Placeholder 2"/>
          <p:cNvSpPr>
            <a:spLocks noGrp="1"/>
          </p:cNvSpPr>
          <p:nvPr>
            <p:ph idx="1"/>
          </p:nvPr>
        </p:nvSpPr>
        <p:spPr>
          <a:xfrm>
            <a:off x="277794" y="1127597"/>
            <a:ext cx="9426938" cy="4697469"/>
          </a:xfrm>
        </p:spPr>
        <p:txBody>
          <a:bodyPr>
            <a:noAutofit/>
          </a:bodyPr>
          <a:lstStyle/>
          <a:p>
            <a:pPr marL="0" indent="0">
              <a:buNone/>
            </a:pPr>
            <a:r>
              <a:rPr lang="en-GB" dirty="0"/>
              <a:t>Your child has selected a few roles they would like to be responsible for. These include the role of School Ambassador, Eco-Warrior, Computing monitor, School Council, House Captain, Sports Captain, Sports Crew, Wellbeing Ambassador and Reading Prefect </a:t>
            </a:r>
          </a:p>
          <a:p>
            <a:pPr marL="0" indent="0">
              <a:buNone/>
            </a:pPr>
            <a:endParaRPr lang="en-GB" dirty="0"/>
          </a:p>
          <a:p>
            <a:pPr marL="0" indent="0">
              <a:buNone/>
            </a:pPr>
            <a:r>
              <a:rPr lang="en-GB" dirty="0"/>
              <a:t>Miss Cole will be interviewing for the position of School Ambassador over the next fortnight.</a:t>
            </a:r>
          </a:p>
          <a:p>
            <a:pPr marL="0" indent="0">
              <a:buNone/>
            </a:pPr>
            <a:endParaRPr lang="en-GB" dirty="0"/>
          </a:p>
          <a:p>
            <a:pPr marL="0" indent="0">
              <a:buNone/>
            </a:pPr>
            <a:r>
              <a:rPr lang="en-GB" dirty="0"/>
              <a:t>I will be in touch with you all regarding your child’s role! EVERY role is valued.</a:t>
            </a:r>
          </a:p>
        </p:txBody>
      </p:sp>
      <p:pic>
        <p:nvPicPr>
          <p:cNvPr id="5" name="Picture 2">
            <a:extLst>
              <a:ext uri="{FF2B5EF4-FFF2-40B4-BE49-F238E27FC236}">
                <a16:creationId xmlns:a16="http://schemas.microsoft.com/office/drawing/2014/main" id="{5222FF9D-8E56-2C7F-D3C7-30D06134C4A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183073">
            <a:off x="9666350" y="840096"/>
            <a:ext cx="1521142" cy="1540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a:extLst>
              <a:ext uri="{FF2B5EF4-FFF2-40B4-BE49-F238E27FC236}">
                <a16:creationId xmlns:a16="http://schemas.microsoft.com/office/drawing/2014/main" id="{10F8A8F2-359E-95B1-9275-8A19D175E895}"/>
              </a:ext>
            </a:extLst>
          </p:cNvPr>
          <p:cNvPicPr>
            <a:picLocks noChangeAspect="1"/>
          </p:cNvPicPr>
          <p:nvPr/>
        </p:nvPicPr>
        <p:blipFill>
          <a:blip r:embed="rId3"/>
          <a:stretch>
            <a:fillRect/>
          </a:stretch>
        </p:blipFill>
        <p:spPr>
          <a:xfrm rot="20534046">
            <a:off x="9898838" y="4438632"/>
            <a:ext cx="1362036" cy="1485158"/>
          </a:xfrm>
          <a:prstGeom prst="rect">
            <a:avLst/>
          </a:prstGeom>
        </p:spPr>
      </p:pic>
      <p:pic>
        <p:nvPicPr>
          <p:cNvPr id="11" name="Picture 10">
            <a:extLst>
              <a:ext uri="{FF2B5EF4-FFF2-40B4-BE49-F238E27FC236}">
                <a16:creationId xmlns:a16="http://schemas.microsoft.com/office/drawing/2014/main" id="{D3DFCB61-D1A6-66B6-A192-A0549867C1C6}"/>
              </a:ext>
            </a:extLst>
          </p:cNvPr>
          <p:cNvPicPr>
            <a:picLocks noChangeAspect="1"/>
          </p:cNvPicPr>
          <p:nvPr/>
        </p:nvPicPr>
        <p:blipFill>
          <a:blip r:embed="rId4"/>
          <a:stretch>
            <a:fillRect/>
          </a:stretch>
        </p:blipFill>
        <p:spPr>
          <a:xfrm>
            <a:off x="9746413" y="2703676"/>
            <a:ext cx="1361014" cy="1450648"/>
          </a:xfrm>
          <a:prstGeom prst="rect">
            <a:avLst/>
          </a:prstGeom>
        </p:spPr>
      </p:pic>
    </p:spTree>
    <p:extLst>
      <p:ext uri="{BB962C8B-B14F-4D97-AF65-F5344CB8AC3E}">
        <p14:creationId xmlns:p14="http://schemas.microsoft.com/office/powerpoint/2010/main" val="9485489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97857" y="4946196"/>
            <a:ext cx="10515600" cy="1309461"/>
          </a:xfrm>
        </p:spPr>
        <p:txBody>
          <a:bodyPr>
            <a:normAutofit/>
          </a:bodyPr>
          <a:lstStyle/>
          <a:p>
            <a:pPr marL="0" indent="0">
              <a:buNone/>
            </a:pPr>
            <a:r>
              <a:rPr lang="en-GB" sz="3600" dirty="0"/>
              <a:t>Thank you for listening! I look forward to seeing you all again at our forthcoming Parent’s evening.</a:t>
            </a:r>
          </a:p>
        </p:txBody>
      </p:sp>
      <p:pic>
        <p:nvPicPr>
          <p:cNvPr id="5" name="Picture 4"/>
          <p:cNvPicPr>
            <a:picLocks noChangeAspect="1"/>
          </p:cNvPicPr>
          <p:nvPr/>
        </p:nvPicPr>
        <p:blipFill>
          <a:blip r:embed="rId2"/>
          <a:stretch>
            <a:fillRect/>
          </a:stretch>
        </p:blipFill>
        <p:spPr>
          <a:xfrm>
            <a:off x="3122565" y="1352550"/>
            <a:ext cx="5681801" cy="2500548"/>
          </a:xfrm>
          <a:prstGeom prst="rect">
            <a:avLst/>
          </a:prstGeom>
        </p:spPr>
      </p:pic>
    </p:spTree>
    <p:extLst>
      <p:ext uri="{BB962C8B-B14F-4D97-AF65-F5344CB8AC3E}">
        <p14:creationId xmlns:p14="http://schemas.microsoft.com/office/powerpoint/2010/main" val="16947705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12710</TotalTime>
  <Words>901</Words>
  <Application>Microsoft Office PowerPoint</Application>
  <PresentationFormat>Widescreen</PresentationFormat>
  <Paragraphs>87</Paragraphs>
  <Slides>16</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Arial Rounded MT Bold</vt:lpstr>
      <vt:lpstr>Calibri</vt:lpstr>
      <vt:lpstr>Calibri Light</vt:lpstr>
      <vt:lpstr>Trebuchet MS</vt:lpstr>
      <vt:lpstr>Office Theme</vt:lpstr>
      <vt:lpstr>Welcome to Kites</vt:lpstr>
      <vt:lpstr>PowerPoint Presentation</vt:lpstr>
      <vt:lpstr>A day in the life of a year 6…</vt:lpstr>
      <vt:lpstr>SATs – W/C 11th May 2026 </vt:lpstr>
      <vt:lpstr>PowerPoint Presentation</vt:lpstr>
      <vt:lpstr>PowerPoint Presentation</vt:lpstr>
      <vt:lpstr>PowerPoint Presentation</vt:lpstr>
      <vt:lpstr>PowerPoint Presentation</vt:lpstr>
      <vt:lpstr>Homework</vt:lpstr>
      <vt:lpstr>Why can’t I skip my reading tonight?</vt:lpstr>
      <vt:lpstr>Class library</vt:lpstr>
      <vt:lpstr>PowerPoint Presentation</vt:lpstr>
      <vt:lpstr>PowerPoint Presentation</vt:lpstr>
      <vt:lpstr>Forest School</vt:lpstr>
      <vt:lpstr>Year 6 Responsibilities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Kites</dc:title>
  <dc:creator>Angela Barnes</dc:creator>
  <cp:lastModifiedBy>Angela Barnes</cp:lastModifiedBy>
  <cp:revision>64</cp:revision>
  <dcterms:created xsi:type="dcterms:W3CDTF">2022-09-13T12:47:57Z</dcterms:created>
  <dcterms:modified xsi:type="dcterms:W3CDTF">2025-09-12T14:07:39Z</dcterms:modified>
</cp:coreProperties>
</file>